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Lst>
  <p:sldSz cx="32918400" cy="38404800"/>
  <p:notesSz cx="6858000" cy="9144000"/>
  <p:defaultTextStyle>
    <a:defPPr>
      <a:defRPr lang="en-US"/>
    </a:defPPr>
    <a:lvl1pPr marL="0" algn="l" defTabSz="3423514" rtl="0" eaLnBrk="1" latinLnBrk="0" hangingPunct="1">
      <a:defRPr sz="6739" kern="1200">
        <a:solidFill>
          <a:schemeClr val="tx1"/>
        </a:solidFill>
        <a:latin typeface="+mn-lt"/>
        <a:ea typeface="+mn-ea"/>
        <a:cs typeface="+mn-cs"/>
      </a:defRPr>
    </a:lvl1pPr>
    <a:lvl2pPr marL="1711757" algn="l" defTabSz="3423514" rtl="0" eaLnBrk="1" latinLnBrk="0" hangingPunct="1">
      <a:defRPr sz="6739" kern="1200">
        <a:solidFill>
          <a:schemeClr val="tx1"/>
        </a:solidFill>
        <a:latin typeface="+mn-lt"/>
        <a:ea typeface="+mn-ea"/>
        <a:cs typeface="+mn-cs"/>
      </a:defRPr>
    </a:lvl2pPr>
    <a:lvl3pPr marL="3423514" algn="l" defTabSz="3423514" rtl="0" eaLnBrk="1" latinLnBrk="0" hangingPunct="1">
      <a:defRPr sz="6739" kern="1200">
        <a:solidFill>
          <a:schemeClr val="tx1"/>
        </a:solidFill>
        <a:latin typeface="+mn-lt"/>
        <a:ea typeface="+mn-ea"/>
        <a:cs typeface="+mn-cs"/>
      </a:defRPr>
    </a:lvl3pPr>
    <a:lvl4pPr marL="5135270" algn="l" defTabSz="3423514" rtl="0" eaLnBrk="1" latinLnBrk="0" hangingPunct="1">
      <a:defRPr sz="6739" kern="1200">
        <a:solidFill>
          <a:schemeClr val="tx1"/>
        </a:solidFill>
        <a:latin typeface="+mn-lt"/>
        <a:ea typeface="+mn-ea"/>
        <a:cs typeface="+mn-cs"/>
      </a:defRPr>
    </a:lvl4pPr>
    <a:lvl5pPr marL="6847027" algn="l" defTabSz="3423514" rtl="0" eaLnBrk="1" latinLnBrk="0" hangingPunct="1">
      <a:defRPr sz="6739" kern="1200">
        <a:solidFill>
          <a:schemeClr val="tx1"/>
        </a:solidFill>
        <a:latin typeface="+mn-lt"/>
        <a:ea typeface="+mn-ea"/>
        <a:cs typeface="+mn-cs"/>
      </a:defRPr>
    </a:lvl5pPr>
    <a:lvl6pPr marL="8558784" algn="l" defTabSz="3423514" rtl="0" eaLnBrk="1" latinLnBrk="0" hangingPunct="1">
      <a:defRPr sz="6739" kern="1200">
        <a:solidFill>
          <a:schemeClr val="tx1"/>
        </a:solidFill>
        <a:latin typeface="+mn-lt"/>
        <a:ea typeface="+mn-ea"/>
        <a:cs typeface="+mn-cs"/>
      </a:defRPr>
    </a:lvl6pPr>
    <a:lvl7pPr marL="10270541" algn="l" defTabSz="3423514" rtl="0" eaLnBrk="1" latinLnBrk="0" hangingPunct="1">
      <a:defRPr sz="6739" kern="1200">
        <a:solidFill>
          <a:schemeClr val="tx1"/>
        </a:solidFill>
        <a:latin typeface="+mn-lt"/>
        <a:ea typeface="+mn-ea"/>
        <a:cs typeface="+mn-cs"/>
      </a:defRPr>
    </a:lvl7pPr>
    <a:lvl8pPr marL="11982298" algn="l" defTabSz="3423514" rtl="0" eaLnBrk="1" latinLnBrk="0" hangingPunct="1">
      <a:defRPr sz="6739" kern="1200">
        <a:solidFill>
          <a:schemeClr val="tx1"/>
        </a:solidFill>
        <a:latin typeface="+mn-lt"/>
        <a:ea typeface="+mn-ea"/>
        <a:cs typeface="+mn-cs"/>
      </a:defRPr>
    </a:lvl8pPr>
    <a:lvl9pPr marL="13694054" algn="l" defTabSz="3423514" rtl="0" eaLnBrk="1" latinLnBrk="0" hangingPunct="1">
      <a:defRPr sz="673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userDrawn="1">
          <p15:clr>
            <a:srgbClr val="A4A3A4"/>
          </p15:clr>
        </p15:guide>
        <p15:guide id="2" pos="10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p:scale>
          <a:sx n="50" d="100"/>
          <a:sy n="50" d="100"/>
        </p:scale>
        <p:origin x="-2460" y="-3498"/>
      </p:cViewPr>
      <p:guideLst>
        <p:guide orient="horz" pos="12096"/>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285233"/>
            <a:ext cx="27980640" cy="13370560"/>
          </a:xfrm>
        </p:spPr>
        <p:txBody>
          <a:bodyPr anchor="b"/>
          <a:lstStyle>
            <a:lvl1pPr algn="ctr">
              <a:defRPr sz="21600"/>
            </a:lvl1pPr>
          </a:lstStyle>
          <a:p>
            <a:r>
              <a:rPr lang="en-US" smtClean="0"/>
              <a:t>Click to edit Master title style</a:t>
            </a:r>
            <a:endParaRPr lang="en-US" dirty="0"/>
          </a:p>
        </p:txBody>
      </p:sp>
      <p:sp>
        <p:nvSpPr>
          <p:cNvPr id="3" name="Subtitle 2"/>
          <p:cNvSpPr>
            <a:spLocks noGrp="1"/>
          </p:cNvSpPr>
          <p:nvPr>
            <p:ph type="subTitle" idx="1"/>
          </p:nvPr>
        </p:nvSpPr>
        <p:spPr>
          <a:xfrm>
            <a:off x="4114800" y="20171413"/>
            <a:ext cx="24688800" cy="927226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C99A72-D430-4CD8-A201-96CFEF697CC5}" type="datetimeFigureOut">
              <a:rPr lang="en-US" smtClean="0"/>
              <a:t>4/30/2019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413505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C99A72-D430-4CD8-A201-96CFEF697CC5}" type="datetimeFigureOut">
              <a:rPr lang="en-US" smtClean="0"/>
              <a:t>4/30/2019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67897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044700"/>
            <a:ext cx="7098030" cy="3254629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63142" y="2044700"/>
            <a:ext cx="20882610" cy="325462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C99A72-D430-4CD8-A201-96CFEF697CC5}" type="datetimeFigureOut">
              <a:rPr lang="en-US" smtClean="0"/>
              <a:t>4/30/2019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355845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C99A72-D430-4CD8-A201-96CFEF697CC5}" type="datetimeFigureOut">
              <a:rPr lang="en-US" smtClean="0"/>
              <a:t>4/30/2019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282183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9574541"/>
            <a:ext cx="28392120" cy="15975327"/>
          </a:xfrm>
        </p:spPr>
        <p:txBody>
          <a:bodyPr anchor="b"/>
          <a:lstStyle>
            <a:lvl1pPr>
              <a:defRPr sz="21600"/>
            </a:lvl1pPr>
          </a:lstStyle>
          <a:p>
            <a:r>
              <a:rPr lang="en-US" smtClean="0"/>
              <a:t>Click to edit Master title style</a:t>
            </a:r>
            <a:endParaRPr lang="en-US" dirty="0"/>
          </a:p>
        </p:txBody>
      </p:sp>
      <p:sp>
        <p:nvSpPr>
          <p:cNvPr id="3" name="Text Placeholder 2"/>
          <p:cNvSpPr>
            <a:spLocks noGrp="1"/>
          </p:cNvSpPr>
          <p:nvPr>
            <p:ph type="body" idx="1"/>
          </p:nvPr>
        </p:nvSpPr>
        <p:spPr>
          <a:xfrm>
            <a:off x="2245997" y="25701001"/>
            <a:ext cx="28392120" cy="840104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C99A72-D430-4CD8-A201-96CFEF697CC5}" type="datetimeFigureOut">
              <a:rPr lang="en-US" smtClean="0"/>
              <a:t>4/30/2019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218485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263140" y="10223500"/>
            <a:ext cx="139903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6664940" y="10223500"/>
            <a:ext cx="13990320" cy="243674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C99A72-D430-4CD8-A201-96CFEF697CC5}" type="datetimeFigureOut">
              <a:rPr lang="en-US" smtClean="0"/>
              <a:t>4/30/2019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02100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044708"/>
            <a:ext cx="28392120" cy="742315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7431" y="9414513"/>
            <a:ext cx="13926024" cy="461390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4" name="Content Placeholder 3"/>
          <p:cNvSpPr>
            <a:spLocks noGrp="1"/>
          </p:cNvSpPr>
          <p:nvPr>
            <p:ph sz="half" idx="2"/>
          </p:nvPr>
        </p:nvSpPr>
        <p:spPr>
          <a:xfrm>
            <a:off x="2267431" y="14028420"/>
            <a:ext cx="13926024"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6664942" y="9414513"/>
            <a:ext cx="13994608" cy="461390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smtClean="0"/>
              <a:t>Click to edit Master text styles</a:t>
            </a:r>
          </a:p>
        </p:txBody>
      </p:sp>
      <p:sp>
        <p:nvSpPr>
          <p:cNvPr id="6" name="Content Placeholder 5"/>
          <p:cNvSpPr>
            <a:spLocks noGrp="1"/>
          </p:cNvSpPr>
          <p:nvPr>
            <p:ph sz="quarter" idx="4"/>
          </p:nvPr>
        </p:nvSpPr>
        <p:spPr>
          <a:xfrm>
            <a:off x="16664942" y="14028420"/>
            <a:ext cx="13994608" cy="2063369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C99A72-D430-4CD8-A201-96CFEF697CC5}" type="datetimeFigureOut">
              <a:rPr lang="en-US" smtClean="0"/>
              <a:t>4/30/2019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62179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C99A72-D430-4CD8-A201-96CFEF697CC5}" type="datetimeFigureOut">
              <a:rPr lang="en-US" smtClean="0"/>
              <a:t>4/30/2019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1476668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C99A72-D430-4CD8-A201-96CFEF697CC5}" type="datetimeFigureOut">
              <a:rPr lang="en-US" smtClean="0"/>
              <a:t>4/30/2019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2295729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560320"/>
            <a:ext cx="10617041" cy="8961120"/>
          </a:xfrm>
        </p:spPr>
        <p:txBody>
          <a:bodyPr anchor="b"/>
          <a:lstStyle>
            <a:lvl1pPr>
              <a:defRPr sz="11520"/>
            </a:lvl1pPr>
          </a:lstStyle>
          <a:p>
            <a:r>
              <a:rPr lang="en-US" smtClean="0"/>
              <a:t>Click to edit Master title style</a:t>
            </a:r>
            <a:endParaRPr lang="en-US" dirty="0"/>
          </a:p>
        </p:txBody>
      </p:sp>
      <p:sp>
        <p:nvSpPr>
          <p:cNvPr id="3" name="Content Placeholder 2"/>
          <p:cNvSpPr>
            <a:spLocks noGrp="1"/>
          </p:cNvSpPr>
          <p:nvPr>
            <p:ph idx="1"/>
          </p:nvPr>
        </p:nvSpPr>
        <p:spPr>
          <a:xfrm>
            <a:off x="13994608" y="5529588"/>
            <a:ext cx="16664940" cy="272923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67428" y="11521440"/>
            <a:ext cx="10617041" cy="2134489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99A72-D430-4CD8-A201-96CFEF697CC5}" type="datetimeFigureOut">
              <a:rPr lang="en-US" smtClean="0"/>
              <a:t>4/30/2019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924787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560320"/>
            <a:ext cx="10617041" cy="8961120"/>
          </a:xfrm>
        </p:spPr>
        <p:txBody>
          <a:bodyPr anchor="b"/>
          <a:lstStyle>
            <a:lvl1pPr>
              <a:defRPr sz="115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994608" y="5529588"/>
            <a:ext cx="16664940" cy="272923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smtClean="0"/>
              <a:t>Click icon to add picture</a:t>
            </a:r>
            <a:endParaRPr lang="en-US" dirty="0"/>
          </a:p>
        </p:txBody>
      </p:sp>
      <p:sp>
        <p:nvSpPr>
          <p:cNvPr id="4" name="Text Placeholder 3"/>
          <p:cNvSpPr>
            <a:spLocks noGrp="1"/>
          </p:cNvSpPr>
          <p:nvPr>
            <p:ph type="body" sz="half" idx="2"/>
          </p:nvPr>
        </p:nvSpPr>
        <p:spPr>
          <a:xfrm>
            <a:off x="2267428" y="11521440"/>
            <a:ext cx="10617041" cy="2134489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C99A72-D430-4CD8-A201-96CFEF697CC5}" type="datetimeFigureOut">
              <a:rPr lang="en-US" smtClean="0"/>
              <a:t>4/30/2019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25D1BE-C2D2-4CFC-9061-7BE2262004C1}" type="slidenum">
              <a:rPr lang="en-US" smtClean="0"/>
              <a:t>‹#›</a:t>
            </a:fld>
            <a:endParaRPr lang="en-US"/>
          </a:p>
        </p:txBody>
      </p:sp>
    </p:spTree>
    <p:extLst>
      <p:ext uri="{BB962C8B-B14F-4D97-AF65-F5344CB8AC3E}">
        <p14:creationId xmlns:p14="http://schemas.microsoft.com/office/powerpoint/2010/main" val="2044510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044708"/>
            <a:ext cx="28392120" cy="742315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63140" y="10223500"/>
            <a:ext cx="28392120" cy="2436749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263140" y="35595568"/>
            <a:ext cx="7406640" cy="2044700"/>
          </a:xfrm>
          <a:prstGeom prst="rect">
            <a:avLst/>
          </a:prstGeom>
        </p:spPr>
        <p:txBody>
          <a:bodyPr vert="horz" lIns="91440" tIns="45720" rIns="91440" bIns="45720" rtlCol="0" anchor="ctr"/>
          <a:lstStyle>
            <a:lvl1pPr algn="l">
              <a:defRPr sz="4320">
                <a:solidFill>
                  <a:schemeClr val="tx1">
                    <a:tint val="75000"/>
                  </a:schemeClr>
                </a:solidFill>
              </a:defRPr>
            </a:lvl1pPr>
          </a:lstStyle>
          <a:p>
            <a:fld id="{E1C99A72-D430-4CD8-A201-96CFEF697CC5}" type="datetimeFigureOut">
              <a:rPr lang="en-US" smtClean="0"/>
              <a:t>4/30/2019</a:t>
            </a:fld>
            <a:endParaRPr lang="en-US"/>
          </a:p>
        </p:txBody>
      </p:sp>
      <p:sp>
        <p:nvSpPr>
          <p:cNvPr id="5" name="Footer Placeholder 4"/>
          <p:cNvSpPr>
            <a:spLocks noGrp="1"/>
          </p:cNvSpPr>
          <p:nvPr>
            <p:ph type="ftr" sz="quarter" idx="3"/>
          </p:nvPr>
        </p:nvSpPr>
        <p:spPr>
          <a:xfrm>
            <a:off x="10904220" y="35595568"/>
            <a:ext cx="11109960" cy="20447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35595568"/>
            <a:ext cx="7406640" cy="2044700"/>
          </a:xfrm>
          <a:prstGeom prst="rect">
            <a:avLst/>
          </a:prstGeom>
        </p:spPr>
        <p:txBody>
          <a:bodyPr vert="horz" lIns="91440" tIns="45720" rIns="91440" bIns="45720" rtlCol="0" anchor="ctr"/>
          <a:lstStyle>
            <a:lvl1pPr algn="r">
              <a:defRPr sz="4320">
                <a:solidFill>
                  <a:schemeClr val="tx1">
                    <a:tint val="75000"/>
                  </a:schemeClr>
                </a:solidFill>
              </a:defRPr>
            </a:lvl1pPr>
          </a:lstStyle>
          <a:p>
            <a:fld id="{E525D1BE-C2D2-4CFC-9061-7BE2262004C1}" type="slidenum">
              <a:rPr lang="en-US" smtClean="0"/>
              <a:t>‹#›</a:t>
            </a:fld>
            <a:endParaRPr lang="en-US"/>
          </a:p>
        </p:txBody>
      </p:sp>
    </p:spTree>
    <p:extLst>
      <p:ext uri="{BB962C8B-B14F-4D97-AF65-F5344CB8AC3E}">
        <p14:creationId xmlns:p14="http://schemas.microsoft.com/office/powerpoint/2010/main" val="167886602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337815" y="191228"/>
            <a:ext cx="20118560" cy="5817426"/>
          </a:xfrm>
          <a:prstGeom prst="rect">
            <a:avLst/>
          </a:prstGeom>
          <a:noFill/>
        </p:spPr>
        <p:txBody>
          <a:bodyPr wrap="square" rtlCol="0">
            <a:spAutoFit/>
          </a:bodyPr>
          <a:lstStyle/>
          <a:p>
            <a:pPr algn="ctr"/>
            <a:r>
              <a:rPr lang="en-US" sz="8785" b="1" dirty="0">
                <a:cs typeface="Arial" panose="020B0604020202020204" pitchFamily="34" charset="0"/>
              </a:rPr>
              <a:t>Block Level Boundary Constraint Validation with Top Context </a:t>
            </a:r>
          </a:p>
          <a:p>
            <a:pPr algn="ctr"/>
            <a:r>
              <a:rPr lang="en-US" sz="6300" dirty="0">
                <a:cs typeface="Arial" panose="020B0604020202020204" pitchFamily="34" charset="0"/>
              </a:rPr>
              <a:t>Patricia Fong – </a:t>
            </a:r>
            <a:r>
              <a:rPr lang="en-US" sz="6300" dirty="0" smtClean="0">
                <a:cs typeface="Arial" panose="020B0604020202020204" pitchFamily="34" charset="0"/>
              </a:rPr>
              <a:t>Avera </a:t>
            </a:r>
            <a:r>
              <a:rPr lang="en-US" sz="6300" dirty="0">
                <a:cs typeface="Arial" panose="020B0604020202020204" pitchFamily="34" charset="0"/>
              </a:rPr>
              <a:t>Semiconductor </a:t>
            </a:r>
          </a:p>
          <a:p>
            <a:pPr algn="ctr"/>
            <a:endParaRPr lang="en-US" sz="13333" b="1" dirty="0"/>
          </a:p>
        </p:txBody>
      </p:sp>
      <p:sp>
        <p:nvSpPr>
          <p:cNvPr id="172" name="TextBox 171"/>
          <p:cNvSpPr txBox="1"/>
          <p:nvPr/>
        </p:nvSpPr>
        <p:spPr>
          <a:xfrm>
            <a:off x="15950429" y="4308867"/>
            <a:ext cx="16197949" cy="24168155"/>
          </a:xfrm>
          <a:prstGeom prst="rect">
            <a:avLst/>
          </a:prstGeom>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t>Supporting Value: Scenario Walkthrough</a:t>
            </a:r>
          </a:p>
          <a:p>
            <a:pPr algn="ctr"/>
            <a:endParaRPr lang="en-US" sz="1750" b="1" dirty="0"/>
          </a:p>
          <a:p>
            <a:pPr algn="ctr"/>
            <a:r>
              <a:rPr lang="en-US" sz="3500" dirty="0"/>
              <a:t>Week 1-3: Block Work </a:t>
            </a:r>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r>
              <a:rPr lang="en-US" sz="3500" dirty="0"/>
              <a:t>Week 4: Realization of Constraint Issue</a:t>
            </a:r>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r>
              <a:rPr lang="en-US" sz="3500" dirty="0"/>
              <a:t>Week 5 – 6: Rework of Block</a:t>
            </a:r>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35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a:p>
            <a:pPr algn="ctr"/>
            <a:endParaRPr lang="en-US" sz="2800" dirty="0"/>
          </a:p>
        </p:txBody>
      </p:sp>
      <p:pic>
        <p:nvPicPr>
          <p:cNvPr id="4" name="Picture 3"/>
          <p:cNvPicPr>
            <a:picLocks noChangeAspect="1"/>
          </p:cNvPicPr>
          <p:nvPr/>
        </p:nvPicPr>
        <p:blipFill>
          <a:blip r:embed="rId2"/>
          <a:stretch>
            <a:fillRect/>
          </a:stretch>
        </p:blipFill>
        <p:spPr>
          <a:xfrm>
            <a:off x="26456375" y="605707"/>
            <a:ext cx="5918431" cy="152033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184" y="172571"/>
            <a:ext cx="5529110" cy="1953467"/>
          </a:xfrm>
          <a:prstGeom prst="rect">
            <a:avLst/>
          </a:prstGeom>
        </p:spPr>
      </p:pic>
      <p:sp>
        <p:nvSpPr>
          <p:cNvPr id="8" name="TextBox 7"/>
          <p:cNvSpPr txBox="1"/>
          <p:nvPr/>
        </p:nvSpPr>
        <p:spPr>
          <a:xfrm>
            <a:off x="866274" y="4308869"/>
            <a:ext cx="14575656" cy="6370975"/>
          </a:xfrm>
          <a:prstGeom prst="rect">
            <a:avLst/>
          </a:prstGeom>
          <a:ln/>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t>Motivation </a:t>
            </a:r>
          </a:p>
          <a:p>
            <a:pPr marL="762024" indent="-762024">
              <a:buFont typeface="Arial" panose="020B0604020202020204" pitchFamily="34" charset="0"/>
              <a:buChar char="•"/>
            </a:pPr>
            <a:r>
              <a:rPr lang="en-US" sz="3000" dirty="0"/>
              <a:t>In hierarchical timing, blocks usually proceed through Place-and-Route (</a:t>
            </a:r>
            <a:r>
              <a:rPr lang="en-US" sz="3000" dirty="0" err="1"/>
              <a:t>PnR</a:t>
            </a:r>
            <a:r>
              <a:rPr lang="en-US" sz="3000" dirty="0"/>
              <a:t>) ahead of the Top Level.</a:t>
            </a:r>
          </a:p>
          <a:p>
            <a:pPr marL="1314102" lvl="1" indent="-457020">
              <a:buFont typeface="Arial" panose="020B0604020202020204" pitchFamily="34" charset="0"/>
              <a:buChar char="•"/>
            </a:pPr>
            <a:r>
              <a:rPr lang="en-US" sz="3000" dirty="0"/>
              <a:t> It is most likely that block constraints were created earlier in the process and may not be as mature while </a:t>
            </a:r>
            <a:r>
              <a:rPr lang="en-US" sz="3000" dirty="0" err="1"/>
              <a:t>PnR</a:t>
            </a:r>
            <a:r>
              <a:rPr lang="en-US" sz="3000" dirty="0"/>
              <a:t> is proceeding; therefore, not as accurate or capture critical paths.</a:t>
            </a:r>
          </a:p>
          <a:p>
            <a:pPr marL="762024" indent="-762024">
              <a:buFont typeface="Arial" panose="020B0604020202020204" pitchFamily="34" charset="0"/>
              <a:buChar char="•"/>
            </a:pPr>
            <a:r>
              <a:rPr lang="en-US" sz="3000" dirty="0"/>
              <a:t>When top level is ready for </a:t>
            </a:r>
            <a:r>
              <a:rPr lang="en-US" sz="3000" dirty="0" err="1"/>
              <a:t>PnR</a:t>
            </a:r>
            <a:r>
              <a:rPr lang="en-US" sz="3000" dirty="0"/>
              <a:t> and better understood, we should ensure all signals coming to/leaving the block are captured by block timing. </a:t>
            </a:r>
          </a:p>
          <a:p>
            <a:pPr marL="762024" indent="-762024">
              <a:buFont typeface="Arial" panose="020B0604020202020204" pitchFamily="34" charset="0"/>
              <a:buChar char="•"/>
            </a:pPr>
            <a:r>
              <a:rPr lang="en-US" sz="3000" dirty="0"/>
              <a:t>Timing tool does not have a built-in feature and is deferred to other constraint checking tools . </a:t>
            </a:r>
          </a:p>
          <a:p>
            <a:pPr marL="1314102" lvl="1" indent="-457020">
              <a:buFont typeface="Arial" panose="020B0604020202020204" pitchFamily="34" charset="0"/>
              <a:buChar char="•"/>
            </a:pPr>
            <a:r>
              <a:rPr lang="en-US" sz="3000" dirty="0"/>
              <a:t>The tool doing the timing sign-off (the timing tool) is the preferred way to verify block and full chip timing signals correlate. </a:t>
            </a:r>
          </a:p>
          <a:p>
            <a:pPr marL="1314102" lvl="1" indent="-457020">
              <a:buFont typeface="Arial" panose="020B0604020202020204" pitchFamily="34" charset="0"/>
              <a:buChar char="•"/>
            </a:pPr>
            <a:r>
              <a:rPr lang="en-US" sz="3000" dirty="0"/>
              <a:t>Constraint Checking Tools add another layer of complexity and additional licensing </a:t>
            </a:r>
          </a:p>
        </p:txBody>
      </p:sp>
      <p:sp>
        <p:nvSpPr>
          <p:cNvPr id="10" name="TextBox 9"/>
          <p:cNvSpPr txBox="1"/>
          <p:nvPr/>
        </p:nvSpPr>
        <p:spPr>
          <a:xfrm>
            <a:off x="866274" y="11139802"/>
            <a:ext cx="14575656" cy="12003286"/>
          </a:xfrm>
          <a:prstGeom prst="rect">
            <a:avLst/>
          </a:prstGeom>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ln w="0"/>
                <a:effectLst>
                  <a:outerShdw blurRad="38100" dist="25400" dir="5400000" algn="ctr" rotWithShape="0">
                    <a:srgbClr val="6E747A">
                      <a:alpha val="43000"/>
                    </a:srgbClr>
                  </a:outerShdw>
                </a:effectLst>
              </a:rPr>
              <a:t>Solution: Idea</a:t>
            </a:r>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pPr algn="ctr"/>
            <a:endParaRPr lang="en-US" sz="4200" dirty="0"/>
          </a:p>
          <a:p>
            <a:r>
              <a:rPr lang="en-US" sz="3000" dirty="0"/>
              <a:t>What needs to be done as early as ZWL:</a:t>
            </a:r>
          </a:p>
          <a:p>
            <a:pPr marL="400065" indent="-400065">
              <a:buFont typeface="Wingdings" panose="05000000000000000000" pitchFamily="2" charset="2"/>
              <a:buChar char="Ø"/>
            </a:pPr>
            <a:r>
              <a:rPr lang="en-US" sz="3000" dirty="0"/>
              <a:t>Checking on the Input Side of Block1 </a:t>
            </a:r>
          </a:p>
          <a:p>
            <a:pPr marL="1897908" lvl="1" indent="-400065">
              <a:buFont typeface="Wingdings" panose="05000000000000000000" pitchFamily="2" charset="2"/>
              <a:buChar char="ü"/>
            </a:pPr>
            <a:r>
              <a:rPr lang="en-US" sz="3000" dirty="0"/>
              <a:t>BLOCK0_CLKA and </a:t>
            </a:r>
            <a:r>
              <a:rPr lang="en-US" sz="3000" dirty="0" err="1"/>
              <a:t>vi_CLKA</a:t>
            </a:r>
            <a:r>
              <a:rPr lang="en-US" sz="3000" dirty="0"/>
              <a:t> are the same expected clock. </a:t>
            </a:r>
          </a:p>
          <a:p>
            <a:pPr marL="1897908" lvl="1" indent="-400065">
              <a:buFont typeface="Wingdings" panose="05000000000000000000" pitchFamily="2" charset="2"/>
              <a:buChar char=""/>
            </a:pPr>
            <a:r>
              <a:rPr lang="en-US" sz="3000" dirty="0"/>
              <a:t>BLOCK0_CLKA and </a:t>
            </a:r>
            <a:r>
              <a:rPr lang="en-US" sz="3000" dirty="0" err="1"/>
              <a:t>vi_CLKB</a:t>
            </a:r>
            <a:r>
              <a:rPr lang="en-US" sz="3000" dirty="0"/>
              <a:t> is not the expected clock. Alert needed.</a:t>
            </a:r>
          </a:p>
          <a:p>
            <a:pPr marL="1897908" lvl="1" indent="-400065">
              <a:buFont typeface="Wingdings" panose="05000000000000000000" pitchFamily="2" charset="2"/>
              <a:buChar char=""/>
            </a:pPr>
            <a:r>
              <a:rPr lang="en-US" sz="3000" dirty="0"/>
              <a:t>No timing NA on the block port. Alert needed. </a:t>
            </a:r>
          </a:p>
          <a:p>
            <a:pPr marL="400065" indent="-400065">
              <a:buFont typeface="Wingdings" panose="05000000000000000000" pitchFamily="2" charset="2"/>
              <a:buChar char="Ø"/>
            </a:pPr>
            <a:r>
              <a:rPr lang="en-US" sz="3000" dirty="0"/>
              <a:t>Checking on the Output Side of Block1 </a:t>
            </a:r>
          </a:p>
          <a:p>
            <a:pPr marL="1897908" lvl="1" indent="-400065">
              <a:buFont typeface="Wingdings" panose="05000000000000000000" pitchFamily="2" charset="2"/>
              <a:buChar char="ü"/>
            </a:pPr>
            <a:r>
              <a:rPr lang="en-US" sz="3000" dirty="0" err="1"/>
              <a:t>vo_CLKA</a:t>
            </a:r>
            <a:r>
              <a:rPr lang="en-US" sz="3000" dirty="0"/>
              <a:t> and CLOCK_A are the same expected clock</a:t>
            </a:r>
          </a:p>
          <a:p>
            <a:pPr marL="1897908" lvl="1" indent="-400065">
              <a:buFont typeface="Wingdings" panose="05000000000000000000" pitchFamily="2" charset="2"/>
              <a:buChar char="û"/>
            </a:pPr>
            <a:r>
              <a:rPr lang="en-US" sz="3000" dirty="0"/>
              <a:t>No timing NA on the block port. Alert needed. </a:t>
            </a:r>
          </a:p>
          <a:p>
            <a:pPr marL="1897908" lvl="1" indent="-400065">
              <a:buFont typeface="Wingdings" panose="05000000000000000000" pitchFamily="2" charset="2"/>
              <a:buChar char="û"/>
            </a:pPr>
            <a:r>
              <a:rPr lang="en-US" sz="3000" dirty="0" err="1"/>
              <a:t>vo_CLKB</a:t>
            </a:r>
            <a:r>
              <a:rPr lang="en-US" sz="3000" dirty="0"/>
              <a:t> and CLOCK_A is not the expected clock. Alert needed. </a:t>
            </a:r>
          </a:p>
        </p:txBody>
      </p:sp>
      <p:grpSp>
        <p:nvGrpSpPr>
          <p:cNvPr id="12" name="Group 11"/>
          <p:cNvGrpSpPr/>
          <p:nvPr/>
        </p:nvGrpSpPr>
        <p:grpSpPr>
          <a:xfrm>
            <a:off x="2610604" y="12079144"/>
            <a:ext cx="10705147" cy="6579130"/>
            <a:chOff x="2170542" y="871818"/>
            <a:chExt cx="7158446" cy="3963518"/>
          </a:xfrm>
        </p:grpSpPr>
        <p:grpSp>
          <p:nvGrpSpPr>
            <p:cNvPr id="13" name="Group 12"/>
            <p:cNvGrpSpPr/>
            <p:nvPr/>
          </p:nvGrpSpPr>
          <p:grpSpPr>
            <a:xfrm>
              <a:off x="2170542" y="871818"/>
              <a:ext cx="7158446" cy="3963518"/>
              <a:chOff x="627017" y="801189"/>
              <a:chExt cx="3091543" cy="2960914"/>
            </a:xfrm>
          </p:grpSpPr>
          <p:sp>
            <p:nvSpPr>
              <p:cNvPr id="72" name="Rectangle 71"/>
              <p:cNvSpPr/>
              <p:nvPr/>
            </p:nvSpPr>
            <p:spPr>
              <a:xfrm>
                <a:off x="627017" y="801189"/>
                <a:ext cx="3091543" cy="2960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98"/>
              </a:p>
            </p:txBody>
          </p:sp>
          <p:sp>
            <p:nvSpPr>
              <p:cNvPr id="73" name="TextBox 72"/>
              <p:cNvSpPr txBox="1"/>
              <p:nvPr/>
            </p:nvSpPr>
            <p:spPr>
              <a:xfrm>
                <a:off x="635722" y="801189"/>
                <a:ext cx="1193074" cy="450026"/>
              </a:xfrm>
              <a:prstGeom prst="rect">
                <a:avLst/>
              </a:prstGeom>
              <a:noFill/>
            </p:spPr>
            <p:txBody>
              <a:bodyPr wrap="square" rtlCol="0">
                <a:spAutoFit/>
              </a:bodyPr>
              <a:lstStyle/>
              <a:p>
                <a:r>
                  <a:rPr lang="en-US" sz="5898" dirty="0"/>
                  <a:t>Top</a:t>
                </a:r>
              </a:p>
            </p:txBody>
          </p:sp>
        </p:grpSp>
        <p:sp>
          <p:nvSpPr>
            <p:cNvPr id="14" name="Rectangle 13"/>
            <p:cNvSpPr/>
            <p:nvPr/>
          </p:nvSpPr>
          <p:spPr>
            <a:xfrm>
              <a:off x="3870334" y="1411721"/>
              <a:ext cx="4089105" cy="315596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3500" dirty="0"/>
                <a:t>BLOCK1</a:t>
              </a:r>
            </a:p>
          </p:txBody>
        </p:sp>
        <p:grpSp>
          <p:nvGrpSpPr>
            <p:cNvPr id="15" name="Group 14"/>
            <p:cNvGrpSpPr/>
            <p:nvPr/>
          </p:nvGrpSpPr>
          <p:grpSpPr>
            <a:xfrm>
              <a:off x="4633278" y="1949473"/>
              <a:ext cx="385606" cy="602492"/>
              <a:chOff x="5268686" y="2081349"/>
              <a:chExt cx="269965" cy="483530"/>
            </a:xfrm>
          </p:grpSpPr>
          <p:sp>
            <p:nvSpPr>
              <p:cNvPr id="69" name="Rectangle 68"/>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70" name="Straight Connector 69"/>
              <p:cNvCxnSpPr>
                <a:stCxn id="69"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Connector 70"/>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grpSp>
          <p:nvGrpSpPr>
            <p:cNvPr id="16" name="Group 15"/>
            <p:cNvGrpSpPr/>
            <p:nvPr/>
          </p:nvGrpSpPr>
          <p:grpSpPr>
            <a:xfrm>
              <a:off x="4641802" y="2647943"/>
              <a:ext cx="385606" cy="602492"/>
              <a:chOff x="5268686" y="2081349"/>
              <a:chExt cx="269965" cy="483530"/>
            </a:xfrm>
          </p:grpSpPr>
          <p:sp>
            <p:nvSpPr>
              <p:cNvPr id="66" name="Rectangle 65"/>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67" name="Straight Connector 66"/>
              <p:cNvCxnSpPr>
                <a:stCxn id="66"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grpSp>
          <p:nvGrpSpPr>
            <p:cNvPr id="17" name="Group 16"/>
            <p:cNvGrpSpPr/>
            <p:nvPr/>
          </p:nvGrpSpPr>
          <p:grpSpPr>
            <a:xfrm>
              <a:off x="4641802" y="3400353"/>
              <a:ext cx="385606" cy="602492"/>
              <a:chOff x="5268686" y="2081349"/>
              <a:chExt cx="269965" cy="483530"/>
            </a:xfrm>
          </p:grpSpPr>
          <p:sp>
            <p:nvSpPr>
              <p:cNvPr id="63" name="Rectangle 62"/>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64" name="Straight Connector 63"/>
              <p:cNvCxnSpPr>
                <a:stCxn id="63"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sp>
          <p:nvSpPr>
            <p:cNvPr id="18" name="TextBox 17"/>
            <p:cNvSpPr txBox="1"/>
            <p:nvPr/>
          </p:nvSpPr>
          <p:spPr>
            <a:xfrm>
              <a:off x="2352757" y="1818705"/>
              <a:ext cx="1597230" cy="315208"/>
            </a:xfrm>
            <a:prstGeom prst="rect">
              <a:avLst/>
            </a:prstGeom>
            <a:noFill/>
          </p:spPr>
          <p:txBody>
            <a:bodyPr wrap="square" rtlCol="0">
              <a:spAutoFit/>
            </a:bodyPr>
            <a:lstStyle/>
            <a:p>
              <a:r>
                <a:rPr lang="en-US" sz="2800" dirty="0"/>
                <a:t>BLOCK0_CLKA</a:t>
              </a:r>
            </a:p>
          </p:txBody>
        </p:sp>
        <p:sp>
          <p:nvSpPr>
            <p:cNvPr id="19" name="TextBox 18"/>
            <p:cNvSpPr txBox="1"/>
            <p:nvPr/>
          </p:nvSpPr>
          <p:spPr>
            <a:xfrm>
              <a:off x="2362627" y="2012722"/>
              <a:ext cx="1585908" cy="861993"/>
            </a:xfrm>
            <a:prstGeom prst="rect">
              <a:avLst/>
            </a:prstGeom>
            <a:noFill/>
          </p:spPr>
          <p:txBody>
            <a:bodyPr wrap="square" rtlCol="0">
              <a:spAutoFit/>
            </a:bodyPr>
            <a:lstStyle/>
            <a:p>
              <a:r>
                <a:rPr lang="en-US" sz="5898" dirty="0"/>
                <a:t> </a:t>
              </a:r>
              <a:r>
                <a:rPr lang="en-US" sz="2800" dirty="0"/>
                <a:t>BLOCK0_CLKA</a:t>
              </a:r>
            </a:p>
          </p:txBody>
        </p:sp>
        <p:sp>
          <p:nvSpPr>
            <p:cNvPr id="20" name="TextBox 19"/>
            <p:cNvSpPr txBox="1"/>
            <p:nvPr/>
          </p:nvSpPr>
          <p:spPr>
            <a:xfrm>
              <a:off x="2318369" y="3290800"/>
              <a:ext cx="1478493" cy="315208"/>
            </a:xfrm>
            <a:prstGeom prst="rect">
              <a:avLst/>
            </a:prstGeom>
            <a:noFill/>
          </p:spPr>
          <p:txBody>
            <a:bodyPr wrap="square" rtlCol="0">
              <a:spAutoFit/>
            </a:bodyPr>
            <a:lstStyle/>
            <a:p>
              <a:r>
                <a:rPr lang="en-US" sz="2800" dirty="0"/>
                <a:t>BLOCK0_CLKB</a:t>
              </a:r>
            </a:p>
          </p:txBody>
        </p:sp>
        <p:sp>
          <p:nvSpPr>
            <p:cNvPr id="21" name="TextBox 20"/>
            <p:cNvSpPr txBox="1"/>
            <p:nvPr/>
          </p:nvSpPr>
          <p:spPr>
            <a:xfrm>
              <a:off x="7099111" y="2178115"/>
              <a:ext cx="668952" cy="315208"/>
            </a:xfrm>
            <a:prstGeom prst="rect">
              <a:avLst/>
            </a:prstGeom>
            <a:noFill/>
          </p:spPr>
          <p:txBody>
            <a:bodyPr wrap="square" rtlCol="0">
              <a:spAutoFit/>
            </a:bodyPr>
            <a:lstStyle/>
            <a:p>
              <a:r>
                <a:rPr lang="en-US" sz="2800" dirty="0"/>
                <a:t>CLKA</a:t>
              </a:r>
            </a:p>
          </p:txBody>
        </p:sp>
        <p:sp>
          <p:nvSpPr>
            <p:cNvPr id="22" name="TextBox 21"/>
            <p:cNvSpPr txBox="1"/>
            <p:nvPr/>
          </p:nvSpPr>
          <p:spPr>
            <a:xfrm>
              <a:off x="7098301" y="2792759"/>
              <a:ext cx="668952" cy="315208"/>
            </a:xfrm>
            <a:prstGeom prst="rect">
              <a:avLst/>
            </a:prstGeom>
            <a:noFill/>
          </p:spPr>
          <p:txBody>
            <a:bodyPr wrap="square" rtlCol="0">
              <a:spAutoFit/>
            </a:bodyPr>
            <a:lstStyle/>
            <a:p>
              <a:r>
                <a:rPr lang="en-US" sz="2800" dirty="0"/>
                <a:t>“NA”</a:t>
              </a:r>
            </a:p>
          </p:txBody>
        </p:sp>
        <p:sp>
          <p:nvSpPr>
            <p:cNvPr id="23" name="TextBox 22"/>
            <p:cNvSpPr txBox="1"/>
            <p:nvPr/>
          </p:nvSpPr>
          <p:spPr>
            <a:xfrm>
              <a:off x="7131314" y="3601128"/>
              <a:ext cx="668952" cy="315208"/>
            </a:xfrm>
            <a:prstGeom prst="rect">
              <a:avLst/>
            </a:prstGeom>
            <a:noFill/>
          </p:spPr>
          <p:txBody>
            <a:bodyPr wrap="square" rtlCol="0">
              <a:spAutoFit/>
            </a:bodyPr>
            <a:lstStyle/>
            <a:p>
              <a:r>
                <a:rPr lang="en-US" sz="2800" dirty="0"/>
                <a:t>CLKB</a:t>
              </a:r>
            </a:p>
          </p:txBody>
        </p:sp>
        <p:grpSp>
          <p:nvGrpSpPr>
            <p:cNvPr id="24" name="Group 23"/>
            <p:cNvGrpSpPr/>
            <p:nvPr/>
          </p:nvGrpSpPr>
          <p:grpSpPr>
            <a:xfrm>
              <a:off x="6584078" y="3390235"/>
              <a:ext cx="385606" cy="602492"/>
              <a:chOff x="5268686" y="2081349"/>
              <a:chExt cx="269965" cy="483530"/>
            </a:xfrm>
          </p:grpSpPr>
          <p:sp>
            <p:nvSpPr>
              <p:cNvPr id="60" name="Rectangle 59"/>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61" name="Straight Connector 60"/>
              <p:cNvCxnSpPr>
                <a:stCxn id="60"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62" name="Straight Connector 61"/>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grpSp>
          <p:nvGrpSpPr>
            <p:cNvPr id="25" name="Group 24"/>
            <p:cNvGrpSpPr/>
            <p:nvPr/>
          </p:nvGrpSpPr>
          <p:grpSpPr>
            <a:xfrm>
              <a:off x="6587164" y="1944282"/>
              <a:ext cx="385606" cy="602492"/>
              <a:chOff x="5268686" y="2081349"/>
              <a:chExt cx="269965" cy="483530"/>
            </a:xfrm>
          </p:grpSpPr>
          <p:sp>
            <p:nvSpPr>
              <p:cNvPr id="57" name="Rectangle 56"/>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58" name="Straight Connector 57"/>
              <p:cNvCxnSpPr>
                <a:stCxn id="57"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59" name="Straight Connector 58"/>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grpSp>
          <p:nvGrpSpPr>
            <p:cNvPr id="26" name="Group 25"/>
            <p:cNvGrpSpPr/>
            <p:nvPr/>
          </p:nvGrpSpPr>
          <p:grpSpPr>
            <a:xfrm>
              <a:off x="6585542" y="2638336"/>
              <a:ext cx="385606" cy="602492"/>
              <a:chOff x="5268686" y="2081349"/>
              <a:chExt cx="269965" cy="483530"/>
            </a:xfrm>
          </p:grpSpPr>
          <p:sp>
            <p:nvSpPr>
              <p:cNvPr id="54" name="Rectangle 53"/>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5898"/>
              </a:p>
            </p:txBody>
          </p:sp>
          <p:cxnSp>
            <p:nvCxnSpPr>
              <p:cNvPr id="55" name="Straight Connector 54"/>
              <p:cNvCxnSpPr>
                <a:stCxn id="54"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cxnSp>
          <p:nvCxnSpPr>
            <p:cNvPr id="27" name="Straight Arrow Connector 26"/>
            <p:cNvCxnSpPr/>
            <p:nvPr/>
          </p:nvCxnSpPr>
          <p:spPr>
            <a:xfrm>
              <a:off x="2724459" y="2133584"/>
              <a:ext cx="1903693" cy="0"/>
            </a:xfrm>
            <a:prstGeom prst="straightConnector1">
              <a:avLst/>
            </a:prstGeom>
            <a:ln w="76200">
              <a:tailEnd type="triangle"/>
            </a:ln>
          </p:spPr>
          <p:style>
            <a:lnRef idx="2">
              <a:schemeClr val="accent3"/>
            </a:lnRef>
            <a:fillRef idx="0">
              <a:schemeClr val="accent3"/>
            </a:fillRef>
            <a:effectRef idx="1">
              <a:schemeClr val="accent3"/>
            </a:effectRef>
            <a:fontRef idx="minor">
              <a:schemeClr val="tx1"/>
            </a:fontRef>
          </p:style>
        </p:cxnSp>
        <p:cxnSp>
          <p:nvCxnSpPr>
            <p:cNvPr id="28" name="Straight Arrow Connector 27"/>
            <p:cNvCxnSpPr/>
            <p:nvPr/>
          </p:nvCxnSpPr>
          <p:spPr>
            <a:xfrm>
              <a:off x="3805301" y="2149323"/>
              <a:ext cx="825093" cy="686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cxnSp>
          <p:nvCxnSpPr>
            <p:cNvPr id="29" name="Straight Arrow Connector 28"/>
            <p:cNvCxnSpPr/>
            <p:nvPr/>
          </p:nvCxnSpPr>
          <p:spPr>
            <a:xfrm>
              <a:off x="2736717" y="2827680"/>
              <a:ext cx="1903693" cy="0"/>
            </a:xfrm>
            <a:prstGeom prst="straightConnector1">
              <a:avLst/>
            </a:prstGeom>
            <a:ln w="76200">
              <a:tailEnd type="triangle"/>
            </a:ln>
          </p:spPr>
          <p:style>
            <a:lnRef idx="2">
              <a:schemeClr val="accent3"/>
            </a:lnRef>
            <a:fillRef idx="0">
              <a:schemeClr val="accent3"/>
            </a:fillRef>
            <a:effectRef idx="1">
              <a:schemeClr val="accent3"/>
            </a:effectRef>
            <a:fontRef idx="minor">
              <a:schemeClr val="tx1"/>
            </a:fontRef>
          </p:style>
        </p:cxnSp>
        <p:cxnSp>
          <p:nvCxnSpPr>
            <p:cNvPr id="30" name="Straight Arrow Connector 29"/>
            <p:cNvCxnSpPr/>
            <p:nvPr/>
          </p:nvCxnSpPr>
          <p:spPr>
            <a:xfrm>
              <a:off x="3816709" y="2824250"/>
              <a:ext cx="825093" cy="686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cxnSp>
          <p:nvCxnSpPr>
            <p:cNvPr id="31" name="Straight Arrow Connector 30"/>
            <p:cNvCxnSpPr/>
            <p:nvPr/>
          </p:nvCxnSpPr>
          <p:spPr>
            <a:xfrm>
              <a:off x="2736717" y="3573937"/>
              <a:ext cx="1903693" cy="0"/>
            </a:xfrm>
            <a:prstGeom prst="straightConnector1">
              <a:avLst/>
            </a:prstGeom>
            <a:ln w="76200">
              <a:tailEnd type="triangle"/>
            </a:ln>
          </p:spPr>
          <p:style>
            <a:lnRef idx="2">
              <a:schemeClr val="accent3"/>
            </a:lnRef>
            <a:fillRef idx="0">
              <a:schemeClr val="accent3"/>
            </a:fillRef>
            <a:effectRef idx="1">
              <a:schemeClr val="accent3"/>
            </a:effectRef>
            <a:fontRef idx="minor">
              <a:schemeClr val="tx1"/>
            </a:fontRef>
          </p:style>
        </p:cxnSp>
        <p:cxnSp>
          <p:nvCxnSpPr>
            <p:cNvPr id="32" name="Straight Arrow Connector 31"/>
            <p:cNvCxnSpPr/>
            <p:nvPr/>
          </p:nvCxnSpPr>
          <p:spPr>
            <a:xfrm>
              <a:off x="3795835" y="3571912"/>
              <a:ext cx="825093" cy="686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cxnSp>
          <p:nvCxnSpPr>
            <p:cNvPr id="33" name="Straight Arrow Connector 32"/>
            <p:cNvCxnSpPr/>
            <p:nvPr/>
          </p:nvCxnSpPr>
          <p:spPr>
            <a:xfrm flipV="1">
              <a:off x="6942670" y="2128680"/>
              <a:ext cx="1779713" cy="4905"/>
            </a:xfrm>
            <a:prstGeom prst="straightConnector1">
              <a:avLst/>
            </a:prstGeom>
            <a:ln w="76200">
              <a:tailEnd type="triangle"/>
            </a:ln>
          </p:spPr>
          <p:style>
            <a:lnRef idx="2">
              <a:schemeClr val="accent3"/>
            </a:lnRef>
            <a:fillRef idx="0">
              <a:schemeClr val="accent3"/>
            </a:fillRef>
            <a:effectRef idx="1">
              <a:schemeClr val="accent3"/>
            </a:effectRef>
            <a:fontRef idx="minor">
              <a:schemeClr val="tx1"/>
            </a:fontRef>
          </p:style>
        </p:cxnSp>
        <p:cxnSp>
          <p:nvCxnSpPr>
            <p:cNvPr id="34" name="Straight Arrow Connector 33"/>
            <p:cNvCxnSpPr/>
            <p:nvPr/>
          </p:nvCxnSpPr>
          <p:spPr>
            <a:xfrm>
              <a:off x="6972770" y="2158438"/>
              <a:ext cx="921636" cy="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cxnSp>
          <p:nvCxnSpPr>
            <p:cNvPr id="35" name="Straight Arrow Connector 34"/>
            <p:cNvCxnSpPr/>
            <p:nvPr/>
          </p:nvCxnSpPr>
          <p:spPr>
            <a:xfrm flipV="1">
              <a:off x="6942669" y="2778753"/>
              <a:ext cx="1779713" cy="4905"/>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36" name="Straight Arrow Connector 35"/>
            <p:cNvCxnSpPr/>
            <p:nvPr/>
          </p:nvCxnSpPr>
          <p:spPr>
            <a:xfrm>
              <a:off x="6972769" y="2808511"/>
              <a:ext cx="921636"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37" name="Straight Arrow Connector 36"/>
            <p:cNvCxnSpPr/>
            <p:nvPr/>
          </p:nvCxnSpPr>
          <p:spPr>
            <a:xfrm flipV="1">
              <a:off x="6954801" y="3544179"/>
              <a:ext cx="1779713" cy="4905"/>
            </a:xfrm>
            <a:prstGeom prst="straightConnector1">
              <a:avLst/>
            </a:prstGeom>
            <a:ln w="76200">
              <a:tailEnd type="triangle"/>
            </a:ln>
          </p:spPr>
          <p:style>
            <a:lnRef idx="2">
              <a:schemeClr val="accent3"/>
            </a:lnRef>
            <a:fillRef idx="0">
              <a:schemeClr val="accent3"/>
            </a:fillRef>
            <a:effectRef idx="1">
              <a:schemeClr val="accent3"/>
            </a:effectRef>
            <a:fontRef idx="minor">
              <a:schemeClr val="tx1"/>
            </a:fontRef>
          </p:style>
        </p:cxnSp>
        <p:cxnSp>
          <p:nvCxnSpPr>
            <p:cNvPr id="38" name="Straight Arrow Connector 37"/>
            <p:cNvCxnSpPr/>
            <p:nvPr/>
          </p:nvCxnSpPr>
          <p:spPr>
            <a:xfrm>
              <a:off x="6984901" y="3573937"/>
              <a:ext cx="921636" cy="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grpSp>
          <p:nvGrpSpPr>
            <p:cNvPr id="39" name="Group 38"/>
            <p:cNvGrpSpPr/>
            <p:nvPr/>
          </p:nvGrpSpPr>
          <p:grpSpPr>
            <a:xfrm>
              <a:off x="6942669" y="2778753"/>
              <a:ext cx="1779713" cy="29758"/>
              <a:chOff x="7210526" y="1965925"/>
              <a:chExt cx="1779713" cy="29758"/>
            </a:xfrm>
          </p:grpSpPr>
          <p:cxnSp>
            <p:nvCxnSpPr>
              <p:cNvPr id="52" name="Straight Arrow Connector 51"/>
              <p:cNvCxnSpPr/>
              <p:nvPr/>
            </p:nvCxnSpPr>
            <p:spPr>
              <a:xfrm flipV="1">
                <a:off x="7210526" y="1965925"/>
                <a:ext cx="1779713" cy="4905"/>
              </a:xfrm>
              <a:prstGeom prst="straightConnector1">
                <a:avLst/>
              </a:prstGeom>
              <a:ln w="76200">
                <a:tailEnd type="triangle"/>
              </a:ln>
            </p:spPr>
            <p:style>
              <a:lnRef idx="1">
                <a:schemeClr val="accent3"/>
              </a:lnRef>
              <a:fillRef idx="0">
                <a:schemeClr val="accent3"/>
              </a:fillRef>
              <a:effectRef idx="0">
                <a:schemeClr val="accent3"/>
              </a:effectRef>
              <a:fontRef idx="minor">
                <a:schemeClr val="tx1"/>
              </a:fontRef>
            </p:style>
          </p:cxnSp>
          <p:cxnSp>
            <p:nvCxnSpPr>
              <p:cNvPr id="53" name="Straight Arrow Connector 52"/>
              <p:cNvCxnSpPr/>
              <p:nvPr/>
            </p:nvCxnSpPr>
            <p:spPr>
              <a:xfrm>
                <a:off x="7240626" y="1995683"/>
                <a:ext cx="921636" cy="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grpSp>
        <p:sp>
          <p:nvSpPr>
            <p:cNvPr id="40" name="TextBox 39"/>
            <p:cNvSpPr txBox="1"/>
            <p:nvPr/>
          </p:nvSpPr>
          <p:spPr>
            <a:xfrm>
              <a:off x="3776677" y="2152287"/>
              <a:ext cx="1005887" cy="315208"/>
            </a:xfrm>
            <a:prstGeom prst="rect">
              <a:avLst/>
            </a:prstGeom>
            <a:noFill/>
          </p:spPr>
          <p:txBody>
            <a:bodyPr wrap="square" rtlCol="0">
              <a:spAutoFit/>
            </a:bodyPr>
            <a:lstStyle/>
            <a:p>
              <a:r>
                <a:rPr lang="en-US" sz="2800" dirty="0" err="1"/>
                <a:t>vi_CLKA</a:t>
              </a:r>
              <a:endParaRPr lang="en-US" sz="2800" dirty="0"/>
            </a:p>
          </p:txBody>
        </p:sp>
        <p:sp>
          <p:nvSpPr>
            <p:cNvPr id="41" name="TextBox 40"/>
            <p:cNvSpPr txBox="1"/>
            <p:nvPr/>
          </p:nvSpPr>
          <p:spPr>
            <a:xfrm>
              <a:off x="3798378" y="2873285"/>
              <a:ext cx="939825" cy="315208"/>
            </a:xfrm>
            <a:prstGeom prst="rect">
              <a:avLst/>
            </a:prstGeom>
            <a:noFill/>
          </p:spPr>
          <p:txBody>
            <a:bodyPr wrap="square" rtlCol="0">
              <a:spAutoFit/>
            </a:bodyPr>
            <a:lstStyle/>
            <a:p>
              <a:r>
                <a:rPr lang="en-US" sz="2800" dirty="0" err="1"/>
                <a:t>vi_CLKB</a:t>
              </a:r>
              <a:endParaRPr lang="en-US" sz="2800" dirty="0"/>
            </a:p>
          </p:txBody>
        </p:sp>
        <p:sp>
          <p:nvSpPr>
            <p:cNvPr id="42" name="TextBox 41"/>
            <p:cNvSpPr txBox="1"/>
            <p:nvPr/>
          </p:nvSpPr>
          <p:spPr>
            <a:xfrm>
              <a:off x="4007501" y="3621049"/>
              <a:ext cx="668952" cy="315208"/>
            </a:xfrm>
            <a:prstGeom prst="rect">
              <a:avLst/>
            </a:prstGeom>
            <a:noFill/>
          </p:spPr>
          <p:txBody>
            <a:bodyPr wrap="square" rtlCol="0">
              <a:spAutoFit/>
            </a:bodyPr>
            <a:lstStyle/>
            <a:p>
              <a:r>
                <a:rPr lang="en-US" sz="2800" dirty="0"/>
                <a:t>“NA”</a:t>
              </a:r>
            </a:p>
          </p:txBody>
        </p:sp>
        <p:sp>
          <p:nvSpPr>
            <p:cNvPr id="43" name="TextBox 42"/>
            <p:cNvSpPr txBox="1"/>
            <p:nvPr/>
          </p:nvSpPr>
          <p:spPr>
            <a:xfrm>
              <a:off x="7944727" y="1781096"/>
              <a:ext cx="1192081" cy="315208"/>
            </a:xfrm>
            <a:prstGeom prst="rect">
              <a:avLst/>
            </a:prstGeom>
            <a:noFill/>
          </p:spPr>
          <p:txBody>
            <a:bodyPr wrap="square" rtlCol="0">
              <a:spAutoFit/>
            </a:bodyPr>
            <a:lstStyle/>
            <a:p>
              <a:r>
                <a:rPr lang="en-US" sz="2800" dirty="0"/>
                <a:t>CLOCK_A</a:t>
              </a:r>
            </a:p>
          </p:txBody>
        </p:sp>
        <p:sp>
          <p:nvSpPr>
            <p:cNvPr id="44" name="TextBox 43"/>
            <p:cNvSpPr txBox="1"/>
            <p:nvPr/>
          </p:nvSpPr>
          <p:spPr>
            <a:xfrm>
              <a:off x="7943388" y="2463935"/>
              <a:ext cx="1192081" cy="315208"/>
            </a:xfrm>
            <a:prstGeom prst="rect">
              <a:avLst/>
            </a:prstGeom>
            <a:noFill/>
          </p:spPr>
          <p:txBody>
            <a:bodyPr wrap="square" rtlCol="0">
              <a:spAutoFit/>
            </a:bodyPr>
            <a:lstStyle/>
            <a:p>
              <a:r>
                <a:rPr lang="en-US" sz="2800" dirty="0"/>
                <a:t>CLOCK_A</a:t>
              </a:r>
            </a:p>
          </p:txBody>
        </p:sp>
        <p:sp>
          <p:nvSpPr>
            <p:cNvPr id="45" name="TextBox 44"/>
            <p:cNvSpPr txBox="1"/>
            <p:nvPr/>
          </p:nvSpPr>
          <p:spPr>
            <a:xfrm>
              <a:off x="7959439" y="3264762"/>
              <a:ext cx="1192081" cy="315208"/>
            </a:xfrm>
            <a:prstGeom prst="rect">
              <a:avLst/>
            </a:prstGeom>
            <a:noFill/>
          </p:spPr>
          <p:txBody>
            <a:bodyPr wrap="square" rtlCol="0">
              <a:spAutoFit/>
            </a:bodyPr>
            <a:lstStyle/>
            <a:p>
              <a:r>
                <a:rPr lang="en-US" sz="2800" dirty="0"/>
                <a:t>CLOCK_A</a:t>
              </a:r>
            </a:p>
          </p:txBody>
        </p:sp>
        <p:sp>
          <p:nvSpPr>
            <p:cNvPr id="46" name="TextBox 45"/>
            <p:cNvSpPr txBox="1"/>
            <p:nvPr/>
          </p:nvSpPr>
          <p:spPr>
            <a:xfrm>
              <a:off x="4061557" y="1749703"/>
              <a:ext cx="361569" cy="493671"/>
            </a:xfrm>
            <a:prstGeom prst="rect">
              <a:avLst/>
            </a:prstGeom>
            <a:noFill/>
          </p:spPr>
          <p:txBody>
            <a:bodyPr wrap="square" rtlCol="0">
              <a:spAutoFit/>
            </a:bodyPr>
            <a:lstStyle/>
            <a:p>
              <a:r>
                <a:rPr lang="en-US" sz="4725" dirty="0">
                  <a:solidFill>
                    <a:srgbClr val="00FF00"/>
                  </a:solidFill>
                  <a:latin typeface="Wingdings" panose="05000000000000000000" pitchFamily="2" charset="2"/>
                </a:rPr>
                <a:t>ü</a:t>
              </a:r>
            </a:p>
          </p:txBody>
        </p:sp>
        <p:sp>
          <p:nvSpPr>
            <p:cNvPr id="47" name="TextBox 46"/>
            <p:cNvSpPr txBox="1"/>
            <p:nvPr/>
          </p:nvSpPr>
          <p:spPr>
            <a:xfrm>
              <a:off x="7186673" y="1804789"/>
              <a:ext cx="361569" cy="461223"/>
            </a:xfrm>
            <a:prstGeom prst="rect">
              <a:avLst/>
            </a:prstGeom>
            <a:noFill/>
          </p:spPr>
          <p:txBody>
            <a:bodyPr wrap="square" rtlCol="0">
              <a:spAutoFit/>
            </a:bodyPr>
            <a:lstStyle/>
            <a:p>
              <a:r>
                <a:rPr lang="en-US" sz="4375" dirty="0">
                  <a:solidFill>
                    <a:srgbClr val="00FF00"/>
                  </a:solidFill>
                  <a:latin typeface="Wingdings" panose="05000000000000000000" pitchFamily="2" charset="2"/>
                </a:rPr>
                <a:t>ü</a:t>
              </a:r>
            </a:p>
          </p:txBody>
        </p:sp>
        <p:sp>
          <p:nvSpPr>
            <p:cNvPr id="48" name="TextBox 47"/>
            <p:cNvSpPr txBox="1"/>
            <p:nvPr/>
          </p:nvSpPr>
          <p:spPr>
            <a:xfrm>
              <a:off x="4040722" y="2452342"/>
              <a:ext cx="296447" cy="461223"/>
            </a:xfrm>
            <a:prstGeom prst="rect">
              <a:avLst/>
            </a:prstGeom>
            <a:noFill/>
          </p:spPr>
          <p:txBody>
            <a:bodyPr wrap="square" rtlCol="0">
              <a:spAutoFit/>
            </a:bodyPr>
            <a:lstStyle/>
            <a:p>
              <a:r>
                <a:rPr lang="en-US" sz="4375" dirty="0">
                  <a:solidFill>
                    <a:srgbClr val="FF0000"/>
                  </a:solidFill>
                  <a:latin typeface="Wingdings" panose="05000000000000000000" pitchFamily="2" charset="2"/>
                </a:rPr>
                <a:t>û</a:t>
              </a:r>
            </a:p>
          </p:txBody>
        </p:sp>
        <p:sp>
          <p:nvSpPr>
            <p:cNvPr id="49" name="TextBox 48"/>
            <p:cNvSpPr txBox="1"/>
            <p:nvPr/>
          </p:nvSpPr>
          <p:spPr>
            <a:xfrm>
              <a:off x="4084781" y="3213683"/>
              <a:ext cx="296447" cy="461223"/>
            </a:xfrm>
            <a:prstGeom prst="rect">
              <a:avLst/>
            </a:prstGeom>
            <a:noFill/>
          </p:spPr>
          <p:txBody>
            <a:bodyPr wrap="square" rtlCol="0">
              <a:spAutoFit/>
            </a:bodyPr>
            <a:lstStyle/>
            <a:p>
              <a:r>
                <a:rPr lang="en-US" sz="4375" dirty="0">
                  <a:solidFill>
                    <a:srgbClr val="FF0000"/>
                  </a:solidFill>
                  <a:latin typeface="Wingdings" panose="05000000000000000000" pitchFamily="2" charset="2"/>
                </a:rPr>
                <a:t>û</a:t>
              </a:r>
            </a:p>
          </p:txBody>
        </p:sp>
        <p:sp>
          <p:nvSpPr>
            <p:cNvPr id="50" name="TextBox 49"/>
            <p:cNvSpPr txBox="1"/>
            <p:nvPr/>
          </p:nvSpPr>
          <p:spPr>
            <a:xfrm>
              <a:off x="7257121" y="2408681"/>
              <a:ext cx="296447" cy="461687"/>
            </a:xfrm>
            <a:prstGeom prst="rect">
              <a:avLst/>
            </a:prstGeom>
            <a:noFill/>
          </p:spPr>
          <p:txBody>
            <a:bodyPr wrap="square" rtlCol="0">
              <a:spAutoFit/>
            </a:bodyPr>
            <a:lstStyle/>
            <a:p>
              <a:r>
                <a:rPr lang="en-US" sz="4380" dirty="0">
                  <a:solidFill>
                    <a:srgbClr val="FF0000"/>
                  </a:solidFill>
                  <a:latin typeface="Wingdings" panose="05000000000000000000" pitchFamily="2" charset="2"/>
                </a:rPr>
                <a:t>û</a:t>
              </a:r>
            </a:p>
          </p:txBody>
        </p:sp>
        <p:sp>
          <p:nvSpPr>
            <p:cNvPr id="51" name="TextBox 50"/>
            <p:cNvSpPr txBox="1"/>
            <p:nvPr/>
          </p:nvSpPr>
          <p:spPr>
            <a:xfrm>
              <a:off x="7194385" y="3213219"/>
              <a:ext cx="296447" cy="461687"/>
            </a:xfrm>
            <a:prstGeom prst="rect">
              <a:avLst/>
            </a:prstGeom>
            <a:noFill/>
          </p:spPr>
          <p:txBody>
            <a:bodyPr wrap="square" rtlCol="0">
              <a:spAutoFit/>
            </a:bodyPr>
            <a:lstStyle/>
            <a:p>
              <a:r>
                <a:rPr lang="en-US" sz="4380" dirty="0">
                  <a:solidFill>
                    <a:srgbClr val="FF0000"/>
                  </a:solidFill>
                  <a:latin typeface="Wingdings" panose="05000000000000000000" pitchFamily="2" charset="2"/>
                </a:rPr>
                <a:t>û</a:t>
              </a:r>
            </a:p>
          </p:txBody>
        </p:sp>
      </p:grpSp>
      <p:sp>
        <p:nvSpPr>
          <p:cNvPr id="74" name="TextBox 73"/>
          <p:cNvSpPr txBox="1"/>
          <p:nvPr/>
        </p:nvSpPr>
        <p:spPr>
          <a:xfrm>
            <a:off x="866274" y="23480398"/>
            <a:ext cx="14480738" cy="14588609"/>
          </a:xfrm>
          <a:prstGeom prst="rect">
            <a:avLst/>
          </a:prstGeom>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t>Solution: Method</a:t>
            </a:r>
          </a:p>
          <a:p>
            <a:pPr algn="ctr"/>
            <a:endParaRPr lang="en-US" sz="1400" b="1" dirty="0"/>
          </a:p>
          <a:p>
            <a:r>
              <a:rPr lang="en-US" sz="3200" b="1" dirty="0"/>
              <a:t>Top Level Report                                                                            Block Level Report</a:t>
            </a:r>
          </a:p>
          <a:p>
            <a:pPr algn="ctr"/>
            <a:endParaRPr lang="en-US" sz="4200" b="1" dirty="0"/>
          </a:p>
          <a:p>
            <a:pPr algn="ctr"/>
            <a:endParaRPr lang="en-US" sz="4200" b="1" dirty="0"/>
          </a:p>
          <a:p>
            <a:pPr algn="ctr"/>
            <a:endParaRPr lang="en-US" sz="4200" b="1" dirty="0"/>
          </a:p>
          <a:p>
            <a:pPr algn="ctr"/>
            <a:endParaRPr lang="en-US" sz="4200" b="1" dirty="0"/>
          </a:p>
          <a:p>
            <a:r>
              <a:rPr lang="en-US" sz="3200" dirty="0" smtClean="0"/>
              <a:t>         </a:t>
            </a:r>
            <a:r>
              <a:rPr lang="en-US" sz="3000" b="1" u="sng" dirty="0" smtClean="0"/>
              <a:t>Option </a:t>
            </a:r>
            <a:r>
              <a:rPr lang="en-US" sz="3000" b="1" u="sng" dirty="0"/>
              <a:t>1: List of Groups</a:t>
            </a:r>
            <a:r>
              <a:rPr lang="en-US" sz="3000" dirty="0"/>
              <a:t> </a:t>
            </a:r>
            <a:r>
              <a:rPr lang="en-US" sz="3000" dirty="0" smtClean="0"/>
              <a:t>                                                   </a:t>
            </a:r>
            <a:r>
              <a:rPr lang="en-US" sz="3000" b="1" u="sng" dirty="0" smtClean="0"/>
              <a:t>Option </a:t>
            </a:r>
            <a:r>
              <a:rPr lang="en-US" sz="3000" b="1" u="sng" dirty="0"/>
              <a:t>2: Group by Keyword</a:t>
            </a:r>
          </a:p>
          <a:p>
            <a:r>
              <a:rPr lang="en-US" sz="3000" dirty="0">
                <a:latin typeface="Courier New" panose="02070309020205020404" pitchFamily="49" charset="0"/>
                <a:cs typeface="Courier New" panose="02070309020205020404" pitchFamily="49" charset="0"/>
              </a:rPr>
              <a:t>set </a:t>
            </a:r>
            <a:r>
              <a:rPr lang="en-US" sz="3000" dirty="0" err="1">
                <a:latin typeface="Courier New" panose="02070309020205020404" pitchFamily="49" charset="0"/>
                <a:cs typeface="Courier New" panose="02070309020205020404" pitchFamily="49" charset="0"/>
              </a:rPr>
              <a:t>clk_hier_group</a:t>
            </a:r>
            <a:r>
              <a:rPr lang="en-US" sz="3000" dirty="0">
                <a:latin typeface="Courier New" panose="02070309020205020404" pitchFamily="49" charset="0"/>
                <a:cs typeface="Courier New" panose="02070309020205020404" pitchFamily="49" charset="0"/>
              </a:rPr>
              <a:t> [list \           </a:t>
            </a:r>
            <a:r>
              <a:rPr lang="en-US" sz="3000" dirty="0" smtClean="0">
                <a:latin typeface="Courier New" panose="02070309020205020404" pitchFamily="49" charset="0"/>
                <a:cs typeface="Courier New" panose="02070309020205020404" pitchFamily="49" charset="0"/>
              </a:rPr>
              <a:t>  set </a:t>
            </a:r>
            <a:r>
              <a:rPr lang="en-US" sz="3000" dirty="0" err="1">
                <a:latin typeface="Courier New" panose="02070309020205020404" pitchFamily="49" charset="0"/>
                <a:cs typeface="Courier New" panose="02070309020205020404" pitchFamily="49" charset="0"/>
              </a:rPr>
              <a:t>clk_hier_keyword</a:t>
            </a:r>
            <a:r>
              <a:rPr lang="en-US" sz="3000" dirty="0">
                <a:latin typeface="Courier New" panose="02070309020205020404" pitchFamily="49" charset="0"/>
                <a:cs typeface="Courier New" panose="02070309020205020404" pitchFamily="49" charset="0"/>
              </a:rPr>
              <a:t> </a:t>
            </a:r>
          </a:p>
          <a:p>
            <a:r>
              <a:rPr lang="en-US" sz="3000" dirty="0">
                <a:latin typeface="Courier New" panose="02070309020205020404" pitchFamily="49" charset="0"/>
                <a:cs typeface="Courier New" panose="02070309020205020404" pitchFamily="49" charset="0"/>
              </a:rPr>
              <a:t>   “BLK0_CLKA </a:t>
            </a:r>
            <a:r>
              <a:rPr lang="en-US" sz="3000" dirty="0" err="1">
                <a:latin typeface="Courier New" panose="02070309020205020404" pitchFamily="49" charset="0"/>
                <a:cs typeface="Courier New" panose="02070309020205020404" pitchFamily="49" charset="0"/>
              </a:rPr>
              <a:t>vi_CLKA</a:t>
            </a:r>
            <a:r>
              <a:rPr lang="en-US" sz="3000" dirty="0">
                <a:latin typeface="Courier New" panose="02070309020205020404" pitchFamily="49" charset="0"/>
                <a:cs typeface="Courier New" panose="02070309020205020404" pitchFamily="49" charset="0"/>
              </a:rPr>
              <a:t>” \             </a:t>
            </a:r>
            <a:r>
              <a:rPr lang="en-US" sz="3000" dirty="0" smtClean="0">
                <a:latin typeface="Courier New" panose="02070309020205020404" pitchFamily="49" charset="0"/>
                <a:cs typeface="Courier New" panose="02070309020205020404" pitchFamily="49" charset="0"/>
              </a:rPr>
              <a:t>  [</a:t>
            </a:r>
            <a:r>
              <a:rPr lang="en-US" sz="3000" dirty="0">
                <a:latin typeface="Courier New" panose="02070309020205020404" pitchFamily="49" charset="0"/>
                <a:cs typeface="Courier New" panose="02070309020205020404" pitchFamily="49" charset="0"/>
              </a:rPr>
              <a:t>list  CLKA CLKB ] </a:t>
            </a:r>
          </a:p>
          <a:p>
            <a:r>
              <a:rPr lang="en-US" sz="3000" dirty="0">
                <a:latin typeface="Courier New" panose="02070309020205020404" pitchFamily="49" charset="0"/>
                <a:cs typeface="Courier New" panose="02070309020205020404" pitchFamily="49" charset="0"/>
              </a:rPr>
              <a:t>   “BLK1_CLKB </a:t>
            </a:r>
            <a:r>
              <a:rPr lang="en-US" sz="3000" dirty="0" err="1">
                <a:latin typeface="Courier New" panose="02070309020205020404" pitchFamily="49" charset="0"/>
                <a:cs typeface="Courier New" panose="02070309020205020404" pitchFamily="49" charset="0"/>
              </a:rPr>
              <a:t>vi_CLKB</a:t>
            </a:r>
            <a:r>
              <a:rPr lang="en-US" sz="3000" dirty="0">
                <a:latin typeface="Courier New" panose="02070309020205020404" pitchFamily="49" charset="0"/>
                <a:cs typeface="Courier New" panose="02070309020205020404" pitchFamily="49" charset="0"/>
              </a:rPr>
              <a:t>” ]                </a:t>
            </a:r>
            <a:endParaRPr lang="en-US" sz="3000" b="1" dirty="0"/>
          </a:p>
          <a:p>
            <a:pPr algn="ctr"/>
            <a:r>
              <a:rPr lang="en-US" sz="3200" b="1" dirty="0"/>
              <a:t>              Final Check Report</a:t>
            </a:r>
          </a:p>
          <a:p>
            <a:pPr algn="ctr"/>
            <a:endParaRPr lang="en-US" sz="2800" b="1" dirty="0"/>
          </a:p>
          <a:p>
            <a:pPr algn="ctr"/>
            <a:endParaRPr lang="en-US" sz="2800" b="1" dirty="0"/>
          </a:p>
          <a:p>
            <a:pPr algn="ctr"/>
            <a:endParaRPr lang="en-US" sz="2800" b="1" dirty="0"/>
          </a:p>
          <a:p>
            <a:pPr algn="ctr"/>
            <a:endParaRPr lang="en-US" sz="2800" b="1" dirty="0"/>
          </a:p>
          <a:p>
            <a:pPr algn="ctr"/>
            <a:endParaRPr lang="en-US" sz="4200" b="1" dirty="0" smtClean="0"/>
          </a:p>
          <a:p>
            <a:pPr algn="ctr"/>
            <a:endParaRPr lang="en-US" sz="4200" b="1" dirty="0"/>
          </a:p>
          <a:p>
            <a:r>
              <a:rPr lang="en-US" sz="3000" dirty="0"/>
              <a:t>Step 1: A script that is run in both Block level and Full-Chip </a:t>
            </a:r>
            <a:r>
              <a:rPr lang="en-US" sz="3000" dirty="0" smtClean="0"/>
              <a:t>Timing as soon as ZWL </a:t>
            </a:r>
            <a:r>
              <a:rPr lang="en-US" sz="3000" dirty="0"/>
              <a:t>to produce reports with information of the clock at the port</a:t>
            </a:r>
          </a:p>
          <a:p>
            <a:pPr marL="1897908" lvl="1" indent="-400065">
              <a:buFont typeface="Wingdings" panose="05000000000000000000" pitchFamily="2" charset="2"/>
              <a:buChar char="Ø"/>
            </a:pPr>
            <a:r>
              <a:rPr lang="en-US" sz="3000" dirty="0"/>
              <a:t>Use timing tool to extract launch clock name at the port of the Block from Top Level timing run and save into a report</a:t>
            </a:r>
          </a:p>
          <a:p>
            <a:pPr marL="1897908" lvl="1" indent="-400065">
              <a:buFont typeface="Wingdings" panose="05000000000000000000" pitchFamily="2" charset="2"/>
              <a:buChar char="Ø"/>
            </a:pPr>
            <a:r>
              <a:rPr lang="en-US" sz="3000" dirty="0"/>
              <a:t>Use timing tool to extract virtual clock names at the port of the Block from the Block timing run and save into a </a:t>
            </a:r>
            <a:r>
              <a:rPr lang="en-US" sz="3000" dirty="0" smtClean="0"/>
              <a:t>report</a:t>
            </a:r>
          </a:p>
          <a:p>
            <a:pPr marL="1897908" lvl="1" indent="-400065">
              <a:buFont typeface="Wingdings" panose="05000000000000000000" pitchFamily="2" charset="2"/>
              <a:buChar char="Ø"/>
            </a:pPr>
            <a:endParaRPr lang="en-US" sz="3000" dirty="0"/>
          </a:p>
          <a:p>
            <a:r>
              <a:rPr lang="en-US" sz="3000" dirty="0"/>
              <a:t>Step 2: Another script to take in both reports and interpret the data to do the comparison</a:t>
            </a:r>
          </a:p>
          <a:p>
            <a:pPr marL="1897908" lvl="1" indent="-400065">
              <a:buFont typeface="Wingdings" panose="05000000000000000000" pitchFamily="2" charset="2"/>
              <a:buChar char="Ø"/>
            </a:pPr>
            <a:r>
              <a:rPr lang="en-US" sz="3000" dirty="0"/>
              <a:t>Additional information is given to match top level clock names with the block level names with either explicit clock names or matching a pattern</a:t>
            </a:r>
          </a:p>
          <a:p>
            <a:pPr marL="1897908" lvl="1" indent="-400065">
              <a:buFont typeface="Wingdings" panose="05000000000000000000" pitchFamily="2" charset="2"/>
              <a:buChar char="Ø"/>
            </a:pPr>
            <a:r>
              <a:rPr lang="en-US" sz="3000" dirty="0"/>
              <a:t>A report will be written out to notify mismatches or missing clock info</a:t>
            </a:r>
          </a:p>
        </p:txBody>
      </p:sp>
      <p:pic>
        <p:nvPicPr>
          <p:cNvPr id="98" name="Picture 97"/>
          <p:cNvPicPr>
            <a:picLocks noChangeAspect="1"/>
          </p:cNvPicPr>
          <p:nvPr/>
        </p:nvPicPr>
        <p:blipFill>
          <a:blip r:embed="rId4"/>
          <a:stretch>
            <a:fillRect/>
          </a:stretch>
        </p:blipFill>
        <p:spPr>
          <a:xfrm>
            <a:off x="874550" y="25118084"/>
            <a:ext cx="6452667" cy="2059809"/>
          </a:xfrm>
          <a:prstGeom prst="rect">
            <a:avLst/>
          </a:prstGeom>
        </p:spPr>
      </p:pic>
      <p:pic>
        <p:nvPicPr>
          <p:cNvPr id="99" name="Picture 98"/>
          <p:cNvPicPr>
            <a:picLocks noChangeAspect="1"/>
          </p:cNvPicPr>
          <p:nvPr/>
        </p:nvPicPr>
        <p:blipFill>
          <a:blip r:embed="rId5"/>
          <a:stretch>
            <a:fillRect/>
          </a:stretch>
        </p:blipFill>
        <p:spPr>
          <a:xfrm>
            <a:off x="9587426" y="25122231"/>
            <a:ext cx="5146046" cy="2186761"/>
          </a:xfrm>
          <a:prstGeom prst="rect">
            <a:avLst/>
          </a:prstGeom>
        </p:spPr>
      </p:pic>
      <p:sp>
        <p:nvSpPr>
          <p:cNvPr id="100" name="Left-Right-Up Arrow 99"/>
          <p:cNvSpPr/>
          <p:nvPr/>
        </p:nvSpPr>
        <p:spPr>
          <a:xfrm rot="10800000">
            <a:off x="7681183" y="25526437"/>
            <a:ext cx="1552277" cy="1363417"/>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98"/>
          </a:p>
        </p:txBody>
      </p:sp>
      <p:sp>
        <p:nvSpPr>
          <p:cNvPr id="101" name="Down Arrow 100"/>
          <p:cNvSpPr/>
          <p:nvPr/>
        </p:nvSpPr>
        <p:spPr>
          <a:xfrm>
            <a:off x="8154102" y="28676929"/>
            <a:ext cx="808003" cy="7732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898"/>
          </a:p>
        </p:txBody>
      </p:sp>
      <p:pic>
        <p:nvPicPr>
          <p:cNvPr id="102" name="Picture 101"/>
          <p:cNvPicPr>
            <a:picLocks noChangeAspect="1"/>
          </p:cNvPicPr>
          <p:nvPr/>
        </p:nvPicPr>
        <p:blipFill>
          <a:blip r:embed="rId6"/>
          <a:stretch>
            <a:fillRect/>
          </a:stretch>
        </p:blipFill>
        <p:spPr>
          <a:xfrm>
            <a:off x="6190625" y="29976246"/>
            <a:ext cx="5022267" cy="2647204"/>
          </a:xfrm>
          <a:prstGeom prst="rect">
            <a:avLst/>
          </a:prstGeom>
        </p:spPr>
      </p:pic>
      <p:sp>
        <p:nvSpPr>
          <p:cNvPr id="117" name="TextBox 116"/>
          <p:cNvSpPr txBox="1"/>
          <p:nvPr/>
        </p:nvSpPr>
        <p:spPr>
          <a:xfrm>
            <a:off x="16686032" y="9994811"/>
            <a:ext cx="6069815" cy="1938992"/>
          </a:xfrm>
          <a:prstGeom prst="rect">
            <a:avLst/>
          </a:prstGeom>
          <a:noFill/>
        </p:spPr>
        <p:txBody>
          <a:bodyPr wrap="square" rtlCol="0">
            <a:spAutoFit/>
          </a:bodyPr>
          <a:lstStyle/>
          <a:p>
            <a:r>
              <a:rPr lang="en-US" sz="2400" dirty="0"/>
              <a:t>Block </a:t>
            </a:r>
            <a:r>
              <a:rPr lang="en-US" sz="2400" dirty="0" smtClean="0"/>
              <a:t>gets missing or incorrect clock port </a:t>
            </a:r>
            <a:r>
              <a:rPr lang="en-US" sz="2400" dirty="0"/>
              <a:t>constraint. </a:t>
            </a:r>
          </a:p>
          <a:p>
            <a:r>
              <a:rPr lang="en-US" sz="2400" dirty="0"/>
              <a:t>Block </a:t>
            </a:r>
            <a:r>
              <a:rPr lang="en-US" sz="2400" dirty="0" smtClean="0"/>
              <a:t>goes forward with </a:t>
            </a:r>
            <a:r>
              <a:rPr lang="en-US" sz="2400" dirty="0" err="1" smtClean="0"/>
              <a:t>PnR</a:t>
            </a:r>
            <a:r>
              <a:rPr lang="en-US" sz="2400" dirty="0" smtClean="0"/>
              <a:t> </a:t>
            </a:r>
            <a:r>
              <a:rPr lang="en-US" sz="2400" dirty="0"/>
              <a:t>– placement, clocking, routing – that would not meet top level timing </a:t>
            </a:r>
          </a:p>
        </p:txBody>
      </p:sp>
      <p:grpSp>
        <p:nvGrpSpPr>
          <p:cNvPr id="171" name="Group 170"/>
          <p:cNvGrpSpPr/>
          <p:nvPr/>
        </p:nvGrpSpPr>
        <p:grpSpPr>
          <a:xfrm>
            <a:off x="16786849" y="12355095"/>
            <a:ext cx="6841096" cy="5863683"/>
            <a:chOff x="21818954" y="6733695"/>
            <a:chExt cx="4045053" cy="2986648"/>
          </a:xfrm>
        </p:grpSpPr>
        <p:sp>
          <p:nvSpPr>
            <p:cNvPr id="106" name="Rectangle 105"/>
            <p:cNvSpPr/>
            <p:nvPr/>
          </p:nvSpPr>
          <p:spPr>
            <a:xfrm>
              <a:off x="21818954" y="6775796"/>
              <a:ext cx="4045053" cy="2944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endParaRPr>
            </a:p>
          </p:txBody>
        </p:sp>
        <p:sp>
          <p:nvSpPr>
            <p:cNvPr id="118" name="Rectangle 117"/>
            <p:cNvSpPr/>
            <p:nvPr/>
          </p:nvSpPr>
          <p:spPr>
            <a:xfrm>
              <a:off x="23216988" y="7146345"/>
              <a:ext cx="2267844" cy="185327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800">
                <a:solidFill>
                  <a:schemeClr val="tx1"/>
                </a:solidFill>
              </a:endParaRPr>
            </a:p>
          </p:txBody>
        </p:sp>
        <p:grpSp>
          <p:nvGrpSpPr>
            <p:cNvPr id="119" name="Group 118"/>
            <p:cNvGrpSpPr/>
            <p:nvPr/>
          </p:nvGrpSpPr>
          <p:grpSpPr>
            <a:xfrm>
              <a:off x="24959997" y="7583396"/>
              <a:ext cx="537645" cy="809565"/>
              <a:chOff x="5268686" y="2081349"/>
              <a:chExt cx="269965" cy="483530"/>
            </a:xfrm>
          </p:grpSpPr>
          <p:sp>
            <p:nvSpPr>
              <p:cNvPr id="120" name="Rectangle 119"/>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121" name="Straight Connector 120"/>
              <p:cNvCxnSpPr>
                <a:stCxn id="120"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122" name="Straight Connector 121"/>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cxnSp>
          <p:nvCxnSpPr>
            <p:cNvPr id="123" name="Straight Arrow Connector 122"/>
            <p:cNvCxnSpPr/>
            <p:nvPr/>
          </p:nvCxnSpPr>
          <p:spPr>
            <a:xfrm flipV="1">
              <a:off x="22719287" y="7741729"/>
              <a:ext cx="1202725" cy="20280"/>
            </a:xfrm>
            <a:prstGeom prst="straightConnector1">
              <a:avLst/>
            </a:prstGeom>
            <a:ln w="76200">
              <a:solidFill>
                <a:schemeClr val="accent3"/>
              </a:solidFill>
              <a:tailEnd type="triangle"/>
            </a:ln>
          </p:spPr>
          <p:style>
            <a:lnRef idx="2">
              <a:schemeClr val="accent5"/>
            </a:lnRef>
            <a:fillRef idx="0">
              <a:schemeClr val="accent5"/>
            </a:fillRef>
            <a:effectRef idx="1">
              <a:schemeClr val="accent5"/>
            </a:effectRef>
            <a:fontRef idx="minor">
              <a:schemeClr val="tx1"/>
            </a:fontRef>
          </p:style>
        </p:cxnSp>
        <p:sp>
          <p:nvSpPr>
            <p:cNvPr id="124" name="Cloud 123"/>
            <p:cNvSpPr/>
            <p:nvPr/>
          </p:nvSpPr>
          <p:spPr>
            <a:xfrm>
              <a:off x="23905596" y="7568829"/>
              <a:ext cx="555172" cy="446212"/>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125" name="Straight Arrow Connector 124"/>
            <p:cNvCxnSpPr/>
            <p:nvPr/>
          </p:nvCxnSpPr>
          <p:spPr>
            <a:xfrm>
              <a:off x="24486967" y="7732262"/>
              <a:ext cx="511446" cy="13000"/>
            </a:xfrm>
            <a:prstGeom prst="straightConnector1">
              <a:avLst/>
            </a:prstGeom>
            <a:ln w="76200">
              <a:tailEnd type="triangle"/>
            </a:ln>
          </p:spPr>
          <p:style>
            <a:lnRef idx="2">
              <a:schemeClr val="accent4"/>
            </a:lnRef>
            <a:fillRef idx="0">
              <a:schemeClr val="accent4"/>
            </a:fillRef>
            <a:effectRef idx="1">
              <a:schemeClr val="accent4"/>
            </a:effectRef>
            <a:fontRef idx="minor">
              <a:schemeClr val="tx1"/>
            </a:fontRef>
          </p:style>
        </p:cxnSp>
        <p:grpSp>
          <p:nvGrpSpPr>
            <p:cNvPr id="126" name="Group 125"/>
            <p:cNvGrpSpPr/>
            <p:nvPr/>
          </p:nvGrpSpPr>
          <p:grpSpPr>
            <a:xfrm>
              <a:off x="22174493" y="7533063"/>
              <a:ext cx="544794" cy="899146"/>
              <a:chOff x="5268686" y="2081349"/>
              <a:chExt cx="269965" cy="483530"/>
            </a:xfrm>
          </p:grpSpPr>
          <p:sp>
            <p:nvSpPr>
              <p:cNvPr id="127" name="Rectangle 126"/>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128" name="Straight Connector 127"/>
              <p:cNvCxnSpPr>
                <a:stCxn id="127"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cxnSp>
          <p:nvCxnSpPr>
            <p:cNvPr id="131" name="Straight Connector 130"/>
            <p:cNvCxnSpPr/>
            <p:nvPr/>
          </p:nvCxnSpPr>
          <p:spPr>
            <a:xfrm>
              <a:off x="22719287" y="8482254"/>
              <a:ext cx="2240710" cy="1032"/>
            </a:xfrm>
            <a:prstGeom prst="line">
              <a:avLst/>
            </a:prstGeom>
          </p:spPr>
          <p:style>
            <a:lnRef idx="1">
              <a:schemeClr val="dk1"/>
            </a:lnRef>
            <a:fillRef idx="0">
              <a:schemeClr val="dk1"/>
            </a:fillRef>
            <a:effectRef idx="0">
              <a:schemeClr val="dk1"/>
            </a:effectRef>
            <a:fontRef idx="minor">
              <a:schemeClr val="tx1"/>
            </a:fontRef>
          </p:style>
        </p:cxnSp>
        <p:cxnSp>
          <p:nvCxnSpPr>
            <p:cNvPr id="132" name="Straight Connector 131"/>
            <p:cNvCxnSpPr/>
            <p:nvPr/>
          </p:nvCxnSpPr>
          <p:spPr>
            <a:xfrm>
              <a:off x="22710646" y="8406458"/>
              <a:ext cx="0" cy="207073"/>
            </a:xfrm>
            <a:prstGeom prst="line">
              <a:avLst/>
            </a:prstGeom>
          </p:spPr>
          <p:style>
            <a:lnRef idx="1">
              <a:schemeClr val="dk1"/>
            </a:lnRef>
            <a:fillRef idx="0">
              <a:schemeClr val="dk1"/>
            </a:fillRef>
            <a:effectRef idx="0">
              <a:schemeClr val="dk1"/>
            </a:effectRef>
            <a:fontRef idx="minor">
              <a:schemeClr val="tx1"/>
            </a:fontRef>
          </p:style>
        </p:cxnSp>
        <p:cxnSp>
          <p:nvCxnSpPr>
            <p:cNvPr id="133" name="Straight Connector 132"/>
            <p:cNvCxnSpPr/>
            <p:nvPr/>
          </p:nvCxnSpPr>
          <p:spPr>
            <a:xfrm>
              <a:off x="24960147" y="8394425"/>
              <a:ext cx="0" cy="207073"/>
            </a:xfrm>
            <a:prstGeom prst="line">
              <a:avLst/>
            </a:prstGeom>
          </p:spPr>
          <p:style>
            <a:lnRef idx="1">
              <a:schemeClr val="dk1"/>
            </a:lnRef>
            <a:fillRef idx="0">
              <a:schemeClr val="dk1"/>
            </a:fillRef>
            <a:effectRef idx="0">
              <a:schemeClr val="dk1"/>
            </a:effectRef>
            <a:fontRef idx="minor">
              <a:schemeClr val="tx1"/>
            </a:fontRef>
          </p:style>
        </p:cxnSp>
        <p:sp>
          <p:nvSpPr>
            <p:cNvPr id="134" name="TextBox 133"/>
            <p:cNvSpPr txBox="1"/>
            <p:nvPr/>
          </p:nvSpPr>
          <p:spPr>
            <a:xfrm>
              <a:off x="23350260" y="8482254"/>
              <a:ext cx="1537926" cy="266500"/>
            </a:xfrm>
            <a:prstGeom prst="rect">
              <a:avLst/>
            </a:prstGeom>
            <a:noFill/>
          </p:spPr>
          <p:txBody>
            <a:bodyPr wrap="square" rtlCol="0">
              <a:spAutoFit/>
            </a:bodyPr>
            <a:lstStyle/>
            <a:p>
              <a:r>
                <a:rPr lang="en-US" sz="2800" dirty="0">
                  <a:ln>
                    <a:solidFill>
                      <a:schemeClr val="tx1">
                        <a:alpha val="55000"/>
                      </a:schemeClr>
                    </a:solidFill>
                  </a:ln>
                  <a:solidFill>
                    <a:srgbClr val="FF0000"/>
                  </a:solidFill>
                </a:rPr>
                <a:t>t &gt; setup time</a:t>
              </a:r>
            </a:p>
          </p:txBody>
        </p:sp>
        <p:sp>
          <p:nvSpPr>
            <p:cNvPr id="151" name="TextBox 150"/>
            <p:cNvSpPr txBox="1"/>
            <p:nvPr/>
          </p:nvSpPr>
          <p:spPr>
            <a:xfrm>
              <a:off x="24899130" y="7120743"/>
              <a:ext cx="836342" cy="282177"/>
            </a:xfrm>
            <a:prstGeom prst="rect">
              <a:avLst/>
            </a:prstGeom>
            <a:noFill/>
          </p:spPr>
          <p:txBody>
            <a:bodyPr wrap="square" rtlCol="0">
              <a:spAutoFit/>
            </a:bodyPr>
            <a:lstStyle/>
            <a:p>
              <a:r>
                <a:rPr lang="en-US" sz="3000" dirty="0"/>
                <a:t>Block</a:t>
              </a:r>
            </a:p>
          </p:txBody>
        </p:sp>
        <p:sp>
          <p:nvSpPr>
            <p:cNvPr id="153" name="TextBox 152"/>
            <p:cNvSpPr txBox="1"/>
            <p:nvPr/>
          </p:nvSpPr>
          <p:spPr>
            <a:xfrm>
              <a:off x="21851896" y="6733695"/>
              <a:ext cx="836342" cy="360559"/>
            </a:xfrm>
            <a:prstGeom prst="rect">
              <a:avLst/>
            </a:prstGeom>
            <a:noFill/>
          </p:spPr>
          <p:txBody>
            <a:bodyPr wrap="square" rtlCol="0">
              <a:spAutoFit/>
            </a:bodyPr>
            <a:lstStyle/>
            <a:p>
              <a:r>
                <a:rPr lang="en-US" sz="4000" dirty="0"/>
                <a:t>Top</a:t>
              </a:r>
            </a:p>
          </p:txBody>
        </p:sp>
      </p:grpSp>
      <p:grpSp>
        <p:nvGrpSpPr>
          <p:cNvPr id="173" name="Group 172"/>
          <p:cNvGrpSpPr/>
          <p:nvPr/>
        </p:nvGrpSpPr>
        <p:grpSpPr>
          <a:xfrm>
            <a:off x="16719398" y="6045541"/>
            <a:ext cx="6712251" cy="3970207"/>
            <a:chOff x="17342977" y="6819627"/>
            <a:chExt cx="3545314" cy="2712668"/>
          </a:xfrm>
        </p:grpSpPr>
        <p:sp>
          <p:nvSpPr>
            <p:cNvPr id="108" name="Rectangle 107"/>
            <p:cNvSpPr/>
            <p:nvPr/>
          </p:nvSpPr>
          <p:spPr>
            <a:xfrm>
              <a:off x="17342977" y="6865360"/>
              <a:ext cx="2841033" cy="266693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800">
                <a:solidFill>
                  <a:schemeClr val="tx1"/>
                </a:solidFill>
              </a:endParaRPr>
            </a:p>
          </p:txBody>
        </p:sp>
        <p:grpSp>
          <p:nvGrpSpPr>
            <p:cNvPr id="109" name="Group 108"/>
            <p:cNvGrpSpPr/>
            <p:nvPr/>
          </p:nvGrpSpPr>
          <p:grpSpPr>
            <a:xfrm>
              <a:off x="19546238" y="7766906"/>
              <a:ext cx="632033" cy="998185"/>
              <a:chOff x="5268686" y="2081349"/>
              <a:chExt cx="269965" cy="483530"/>
            </a:xfrm>
          </p:grpSpPr>
          <p:sp>
            <p:nvSpPr>
              <p:cNvPr id="110" name="Rectangle 109"/>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111" name="Straight Connector 110"/>
              <p:cNvCxnSpPr>
                <a:stCxn id="110"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112" name="Straight Connector 111"/>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sp>
          <p:nvSpPr>
            <p:cNvPr id="115" name="Cloud 114"/>
            <p:cNvSpPr/>
            <p:nvPr/>
          </p:nvSpPr>
          <p:spPr>
            <a:xfrm>
              <a:off x="17978025" y="7762009"/>
              <a:ext cx="926913" cy="825376"/>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116" name="Straight Arrow Connector 115"/>
            <p:cNvCxnSpPr/>
            <p:nvPr/>
          </p:nvCxnSpPr>
          <p:spPr>
            <a:xfrm flipV="1">
              <a:off x="18921925" y="8104157"/>
              <a:ext cx="651132" cy="9594"/>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sp>
          <p:nvSpPr>
            <p:cNvPr id="150" name="TextBox 149"/>
            <p:cNvSpPr txBox="1"/>
            <p:nvPr/>
          </p:nvSpPr>
          <p:spPr>
            <a:xfrm>
              <a:off x="19649467" y="6819627"/>
              <a:ext cx="1238824" cy="399551"/>
            </a:xfrm>
            <a:prstGeom prst="rect">
              <a:avLst/>
            </a:prstGeom>
            <a:noFill/>
          </p:spPr>
          <p:txBody>
            <a:bodyPr wrap="square" rtlCol="0">
              <a:spAutoFit/>
            </a:bodyPr>
            <a:lstStyle/>
            <a:p>
              <a:r>
                <a:rPr lang="en-US" sz="3200" dirty="0"/>
                <a:t>Block</a:t>
              </a:r>
            </a:p>
          </p:txBody>
        </p:sp>
        <p:cxnSp>
          <p:nvCxnSpPr>
            <p:cNvPr id="157" name="Straight Arrow Connector 156"/>
            <p:cNvCxnSpPr/>
            <p:nvPr/>
          </p:nvCxnSpPr>
          <p:spPr>
            <a:xfrm flipV="1">
              <a:off x="17353712" y="8099360"/>
              <a:ext cx="651132" cy="9594"/>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grpSp>
      <p:sp>
        <p:nvSpPr>
          <p:cNvPr id="114" name="TextBox 113"/>
          <p:cNvSpPr txBox="1"/>
          <p:nvPr/>
        </p:nvSpPr>
        <p:spPr>
          <a:xfrm>
            <a:off x="17060061" y="6768918"/>
            <a:ext cx="259391" cy="1277273"/>
          </a:xfrm>
          <a:prstGeom prst="rect">
            <a:avLst/>
          </a:prstGeom>
          <a:noFill/>
        </p:spPr>
        <p:txBody>
          <a:bodyPr wrap="square" rtlCol="0">
            <a:spAutoFit/>
          </a:bodyPr>
          <a:lstStyle/>
          <a:p>
            <a:r>
              <a:rPr lang="en-US" sz="7700" dirty="0">
                <a:solidFill>
                  <a:srgbClr val="FF0000"/>
                </a:solidFill>
                <a:latin typeface="Wingdings" panose="05000000000000000000" pitchFamily="2" charset="2"/>
              </a:rPr>
              <a:t>û</a:t>
            </a:r>
          </a:p>
        </p:txBody>
      </p:sp>
      <p:sp>
        <p:nvSpPr>
          <p:cNvPr id="175" name="TextBox 174"/>
          <p:cNvSpPr txBox="1"/>
          <p:nvPr/>
        </p:nvSpPr>
        <p:spPr>
          <a:xfrm>
            <a:off x="23851174" y="6039504"/>
            <a:ext cx="8082258" cy="5493812"/>
          </a:xfrm>
          <a:prstGeom prst="rect">
            <a:avLst/>
          </a:prstGeom>
          <a:noFill/>
        </p:spPr>
        <p:txBody>
          <a:bodyPr wrap="square" rtlCol="0">
            <a:spAutoFit/>
          </a:bodyPr>
          <a:lstStyle/>
          <a:p>
            <a:pPr marL="400065" indent="-400065">
              <a:buFont typeface="Arial" panose="020B0604020202020204" pitchFamily="34" charset="0"/>
              <a:buChar char="•"/>
            </a:pPr>
            <a:r>
              <a:rPr lang="en-US" sz="3000" dirty="0"/>
              <a:t>Usually blocks will start PD work before top level due to top level being dropped later and more preplacement work needs to be done to top level before it goes through the placement tool. </a:t>
            </a:r>
          </a:p>
          <a:p>
            <a:pPr marL="400065" indent="-400065">
              <a:buFont typeface="Arial" panose="020B0604020202020204" pitchFamily="34" charset="0"/>
              <a:buChar char="•"/>
            </a:pPr>
            <a:r>
              <a:rPr lang="en-US" sz="3000" dirty="0"/>
              <a:t>With </a:t>
            </a:r>
            <a:r>
              <a:rPr lang="en-US" sz="3000" dirty="0" smtClean="0"/>
              <a:t>missing or incorrect clock </a:t>
            </a:r>
            <a:r>
              <a:rPr lang="en-US" sz="3000" dirty="0"/>
              <a:t>port constraint, placement of logic could be unideal and  weak drivers and wire codes used.</a:t>
            </a:r>
          </a:p>
          <a:p>
            <a:pPr marL="400065" indent="-400065">
              <a:buFont typeface="Arial" panose="020B0604020202020204" pitchFamily="34" charset="0"/>
              <a:buChar char="•"/>
            </a:pPr>
            <a:r>
              <a:rPr lang="en-US" sz="3000" dirty="0"/>
              <a:t>Depending how long top level takes to catch up, blocks may be far along through placement, clocking, and PD checks if the block is small or simple enough. </a:t>
            </a:r>
          </a:p>
          <a:p>
            <a:endParaRPr lang="en-US" sz="2100" dirty="0"/>
          </a:p>
        </p:txBody>
      </p:sp>
      <p:sp>
        <p:nvSpPr>
          <p:cNvPr id="176" name="TextBox 175"/>
          <p:cNvSpPr txBox="1"/>
          <p:nvPr/>
        </p:nvSpPr>
        <p:spPr>
          <a:xfrm>
            <a:off x="16763004" y="18259484"/>
            <a:ext cx="6931275" cy="1477328"/>
          </a:xfrm>
          <a:prstGeom prst="rect">
            <a:avLst/>
          </a:prstGeom>
          <a:noFill/>
        </p:spPr>
        <p:txBody>
          <a:bodyPr wrap="square" rtlCol="0">
            <a:spAutoFit/>
          </a:bodyPr>
          <a:lstStyle/>
          <a:p>
            <a:r>
              <a:rPr lang="en-US" sz="3000" dirty="0"/>
              <a:t>When top is post-placement, timing can indicate if port timing will meet setup/hold requirements. </a:t>
            </a:r>
          </a:p>
        </p:txBody>
      </p:sp>
      <p:sp>
        <p:nvSpPr>
          <p:cNvPr id="177" name="TextBox 176"/>
          <p:cNvSpPr txBox="1"/>
          <p:nvPr/>
        </p:nvSpPr>
        <p:spPr>
          <a:xfrm>
            <a:off x="23851174" y="12421229"/>
            <a:ext cx="8082258" cy="6093976"/>
          </a:xfrm>
          <a:prstGeom prst="rect">
            <a:avLst/>
          </a:prstGeom>
          <a:noFill/>
        </p:spPr>
        <p:txBody>
          <a:bodyPr wrap="square" rtlCol="0">
            <a:spAutoFit/>
          </a:bodyPr>
          <a:lstStyle/>
          <a:p>
            <a:pPr marL="750122" indent="-750122">
              <a:buFont typeface="Arial" panose="020B0604020202020204" pitchFamily="34" charset="0"/>
              <a:buChar char="•"/>
            </a:pPr>
            <a:r>
              <a:rPr lang="en-US" sz="3000" dirty="0"/>
              <a:t>When top level is ready, usually just past </a:t>
            </a:r>
            <a:r>
              <a:rPr lang="en-US" sz="3000" dirty="0" err="1"/>
              <a:t>PnR</a:t>
            </a:r>
            <a:r>
              <a:rPr lang="en-US" sz="3000" dirty="0"/>
              <a:t> and with full chip or with block abstracts, one discovers the path inside the block is late due to incorrect constraints allowing the path inside the block to be longer than allowed. </a:t>
            </a:r>
          </a:p>
          <a:p>
            <a:pPr marL="750122" indent="-750122">
              <a:buFont typeface="Arial" panose="020B0604020202020204" pitchFamily="34" charset="0"/>
              <a:buChar char="•"/>
            </a:pPr>
            <a:r>
              <a:rPr lang="en-US" sz="3000" dirty="0"/>
              <a:t>One can use ILMs or ETMs to get a first hint of a longer path inside the block. </a:t>
            </a:r>
          </a:p>
          <a:p>
            <a:pPr marL="750122" indent="-750122">
              <a:buFont typeface="Arial" panose="020B0604020202020204" pitchFamily="34" charset="0"/>
              <a:buChar char="•"/>
            </a:pPr>
            <a:r>
              <a:rPr lang="en-US" sz="3000" dirty="0"/>
              <a:t>This would indicate that better placement, buffers, drive strengths , or wires is needed inside the block to meet setup timing. </a:t>
            </a:r>
          </a:p>
          <a:p>
            <a:pPr marL="750122" indent="-750122">
              <a:buFont typeface="Arial" panose="020B0604020202020204" pitchFamily="34" charset="0"/>
              <a:buChar char="•"/>
            </a:pPr>
            <a:r>
              <a:rPr lang="en-US" sz="3000" dirty="0"/>
              <a:t>Wiring on lower layers and coupling can occur if the path was not deemed necessary and would need improvement</a:t>
            </a:r>
          </a:p>
        </p:txBody>
      </p:sp>
      <p:sp>
        <p:nvSpPr>
          <p:cNvPr id="188" name="TextBox 187"/>
          <p:cNvSpPr txBox="1"/>
          <p:nvPr/>
        </p:nvSpPr>
        <p:spPr>
          <a:xfrm>
            <a:off x="17181161" y="25149207"/>
            <a:ext cx="5928205" cy="2862322"/>
          </a:xfrm>
          <a:prstGeom prst="rect">
            <a:avLst/>
          </a:prstGeom>
          <a:noFill/>
        </p:spPr>
        <p:txBody>
          <a:bodyPr wrap="square" rtlCol="0">
            <a:spAutoFit/>
          </a:bodyPr>
          <a:lstStyle/>
          <a:p>
            <a:r>
              <a:rPr lang="en-US" sz="3000" dirty="0"/>
              <a:t>After updating the constraints for the block timing to realize the tightened requirement, </a:t>
            </a:r>
            <a:r>
              <a:rPr lang="en-US" sz="3000"/>
              <a:t>at </a:t>
            </a:r>
            <a:r>
              <a:rPr lang="en-US" sz="3000" smtClean="0"/>
              <a:t>worst, </a:t>
            </a:r>
            <a:r>
              <a:rPr lang="en-US" sz="3000" dirty="0"/>
              <a:t>the block has to go back through </a:t>
            </a:r>
            <a:r>
              <a:rPr lang="en-US" sz="3000" dirty="0" err="1"/>
              <a:t>PnR</a:t>
            </a:r>
            <a:r>
              <a:rPr lang="en-US" sz="3000" dirty="0"/>
              <a:t> and clocking to accommodate new placement. </a:t>
            </a:r>
          </a:p>
        </p:txBody>
      </p:sp>
      <p:sp>
        <p:nvSpPr>
          <p:cNvPr id="190" name="TextBox 189"/>
          <p:cNvSpPr txBox="1"/>
          <p:nvPr/>
        </p:nvSpPr>
        <p:spPr>
          <a:xfrm>
            <a:off x="23740819" y="20980343"/>
            <a:ext cx="8407559" cy="7940635"/>
          </a:xfrm>
          <a:prstGeom prst="rect">
            <a:avLst/>
          </a:prstGeom>
          <a:noFill/>
        </p:spPr>
        <p:txBody>
          <a:bodyPr wrap="square" rtlCol="0">
            <a:spAutoFit/>
          </a:bodyPr>
          <a:lstStyle/>
          <a:p>
            <a:pPr marL="533420" indent="-400065">
              <a:buFont typeface="Arial" panose="020B0604020202020204" pitchFamily="34" charset="0"/>
              <a:buChar char="•"/>
            </a:pPr>
            <a:r>
              <a:rPr lang="en-US" sz="3000" b="1" dirty="0"/>
              <a:t>If the constraints were correct, work would not have to be redone on the block, the block could have progressed further and been put on the shelf sooner (block timing and PD closed), and there would not be a risk of being a long pole alongside the top level. </a:t>
            </a:r>
          </a:p>
          <a:p>
            <a:pPr marL="533420" indent="-400065">
              <a:buFont typeface="Arial" panose="020B0604020202020204" pitchFamily="34" charset="0"/>
              <a:buChar char="•"/>
            </a:pPr>
            <a:r>
              <a:rPr lang="en-US" sz="3000" dirty="0"/>
              <a:t>Improving the block is not a show stopper, but the work done on the block on the first few weeks probably needs to be redone. PD resource would need to redo their work whereas the block could have been an nonissue past week 4 with cleanup on-going and focus mainly on the top level. With this issue, worse case, the block would need to go through </a:t>
            </a:r>
            <a:r>
              <a:rPr lang="en-US" sz="3000" dirty="0" err="1"/>
              <a:t>PnR</a:t>
            </a:r>
            <a:r>
              <a:rPr lang="en-US" sz="3000" dirty="0"/>
              <a:t>, clocking, and routing; thus redoing the work that was done through week 1-3. </a:t>
            </a:r>
          </a:p>
          <a:p>
            <a:pPr marL="533420" indent="-400065">
              <a:buFont typeface="Arial" panose="020B0604020202020204" pitchFamily="34" charset="0"/>
              <a:buChar char="•"/>
            </a:pPr>
            <a:endParaRPr lang="en-US" sz="3000" b="1" dirty="0"/>
          </a:p>
        </p:txBody>
      </p:sp>
      <p:sp>
        <p:nvSpPr>
          <p:cNvPr id="193" name="TextBox 192"/>
          <p:cNvSpPr txBox="1"/>
          <p:nvPr/>
        </p:nvSpPr>
        <p:spPr>
          <a:xfrm>
            <a:off x="15986948" y="28847498"/>
            <a:ext cx="16116661" cy="5228354"/>
          </a:xfrm>
          <a:prstGeom prst="rect">
            <a:avLst/>
          </a:prstGeom>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t>Real Life Example Without Check</a:t>
            </a:r>
          </a:p>
          <a:p>
            <a:pPr algn="ctr"/>
            <a:endParaRPr lang="en-US" sz="4200" dirty="0"/>
          </a:p>
          <a:p>
            <a:pPr algn="ctr"/>
            <a:endParaRPr lang="en-US" sz="4200" dirty="0"/>
          </a:p>
          <a:p>
            <a:pPr algn="ctr"/>
            <a:endParaRPr lang="en-US" sz="4200" dirty="0"/>
          </a:p>
          <a:p>
            <a:pPr algn="ctr"/>
            <a:endParaRPr lang="en-US" sz="4200" dirty="0"/>
          </a:p>
          <a:p>
            <a:pPr algn="ctr"/>
            <a:endParaRPr lang="en-US" sz="5775" dirty="0"/>
          </a:p>
          <a:p>
            <a:r>
              <a:rPr lang="en-US" sz="3000" dirty="0"/>
              <a:t>   During next checkpoint netlist drop, with constraints </a:t>
            </a:r>
            <a:r>
              <a:rPr lang="en-US" sz="3000" dirty="0" smtClean="0"/>
              <a:t>updated and checks with the script, </a:t>
            </a:r>
            <a:r>
              <a:rPr lang="en-US" sz="3000" dirty="0"/>
              <a:t>all ports </a:t>
            </a:r>
            <a:r>
              <a:rPr lang="en-US" sz="3000" dirty="0" smtClean="0"/>
              <a:t>   </a:t>
            </a:r>
          </a:p>
          <a:p>
            <a:r>
              <a:rPr lang="en-US" sz="3000" dirty="0"/>
              <a:t> </a:t>
            </a:r>
            <a:r>
              <a:rPr lang="en-US" sz="3000" dirty="0" smtClean="0"/>
              <a:t>  were </a:t>
            </a:r>
            <a:r>
              <a:rPr lang="en-US" sz="3000" dirty="0"/>
              <a:t>matched and </a:t>
            </a:r>
            <a:r>
              <a:rPr lang="en-US" sz="3000" dirty="0" smtClean="0"/>
              <a:t>avoided </a:t>
            </a:r>
            <a:r>
              <a:rPr lang="en-US" sz="3000" dirty="0"/>
              <a:t>rework. </a:t>
            </a:r>
          </a:p>
        </p:txBody>
      </p:sp>
      <p:graphicFrame>
        <p:nvGraphicFramePr>
          <p:cNvPr id="195" name="Table 194"/>
          <p:cNvGraphicFramePr>
            <a:graphicFrameLocks noGrp="1"/>
          </p:cNvGraphicFramePr>
          <p:nvPr>
            <p:extLst>
              <p:ext uri="{D42A27DB-BD31-4B8C-83A1-F6EECF244321}">
                <p14:modId xmlns:p14="http://schemas.microsoft.com/office/powerpoint/2010/main" val="231384954"/>
              </p:ext>
            </p:extLst>
          </p:nvPr>
        </p:nvGraphicFramePr>
        <p:xfrm>
          <a:off x="16274804" y="29787521"/>
          <a:ext cx="15540947" cy="3164344"/>
        </p:xfrm>
        <a:graphic>
          <a:graphicData uri="http://schemas.openxmlformats.org/drawingml/2006/table">
            <a:tbl>
              <a:tblPr firstRow="1" bandRow="1">
                <a:tableStyleId>{93296810-A885-4BE3-A3E7-6D5BEEA58F35}</a:tableStyleId>
              </a:tblPr>
              <a:tblGrid>
                <a:gridCol w="2401012"/>
                <a:gridCol w="2039260"/>
                <a:gridCol w="2220135"/>
                <a:gridCol w="2220135"/>
                <a:gridCol w="2220135"/>
                <a:gridCol w="2220135"/>
                <a:gridCol w="2220135"/>
              </a:tblGrid>
              <a:tr h="870724">
                <a:tc>
                  <a:txBody>
                    <a:bodyPr/>
                    <a:lstStyle/>
                    <a:p>
                      <a:r>
                        <a:rPr lang="en-US" sz="2800" dirty="0" smtClean="0"/>
                        <a:t>Block Name</a:t>
                      </a:r>
                      <a:endParaRPr lang="en-US" sz="2800" dirty="0"/>
                    </a:p>
                  </a:txBody>
                  <a:tcPr marL="80010" marR="80010" marT="40005" marB="40005"/>
                </a:tc>
                <a:tc>
                  <a:txBody>
                    <a:bodyPr/>
                    <a:lstStyle/>
                    <a:p>
                      <a:r>
                        <a:rPr lang="en-US" sz="2800" dirty="0" smtClean="0"/>
                        <a:t>Block</a:t>
                      </a:r>
                      <a:r>
                        <a:rPr lang="en-US" sz="2800" baseline="0" dirty="0" smtClean="0"/>
                        <a:t> A</a:t>
                      </a:r>
                      <a:endParaRPr lang="en-US" sz="2800" dirty="0"/>
                    </a:p>
                  </a:txBody>
                  <a:tcPr marL="80010" marR="80010" marT="40005" marB="40005"/>
                </a:tc>
                <a:tc>
                  <a:txBody>
                    <a:bodyPr/>
                    <a:lstStyle/>
                    <a:p>
                      <a:r>
                        <a:rPr lang="en-US" sz="2800" dirty="0" smtClean="0"/>
                        <a:t>Block B</a:t>
                      </a:r>
                      <a:endParaRPr lang="en-US" sz="2800" dirty="0"/>
                    </a:p>
                  </a:txBody>
                  <a:tcPr marL="80010" marR="80010" marT="40005" marB="40005"/>
                </a:tc>
                <a:tc>
                  <a:txBody>
                    <a:bodyPr/>
                    <a:lstStyle/>
                    <a:p>
                      <a:r>
                        <a:rPr lang="en-US" sz="2800" dirty="0" smtClean="0"/>
                        <a:t>Block C</a:t>
                      </a:r>
                      <a:endParaRPr lang="en-US" sz="2800" dirty="0"/>
                    </a:p>
                  </a:txBody>
                  <a:tcPr marL="80010" marR="80010" marT="40005" marB="40005"/>
                </a:tc>
                <a:tc>
                  <a:txBody>
                    <a:bodyPr/>
                    <a:lstStyle/>
                    <a:p>
                      <a:r>
                        <a:rPr lang="en-US" sz="2800" dirty="0" smtClean="0"/>
                        <a:t>Block</a:t>
                      </a:r>
                      <a:r>
                        <a:rPr lang="en-US" sz="2800" baseline="0" dirty="0" smtClean="0"/>
                        <a:t> D</a:t>
                      </a:r>
                      <a:endParaRPr lang="en-US" sz="2800" dirty="0"/>
                    </a:p>
                  </a:txBody>
                  <a:tcPr marL="80010" marR="80010" marT="40005" marB="40005"/>
                </a:tc>
                <a:tc>
                  <a:txBody>
                    <a:bodyPr/>
                    <a:lstStyle/>
                    <a:p>
                      <a:r>
                        <a:rPr lang="en-US" sz="2800" dirty="0" smtClean="0"/>
                        <a:t>Block E</a:t>
                      </a:r>
                      <a:endParaRPr lang="en-US" sz="2800" dirty="0"/>
                    </a:p>
                  </a:txBody>
                  <a:tcPr marL="80010" marR="80010" marT="40005" marB="40005"/>
                </a:tc>
                <a:tc>
                  <a:txBody>
                    <a:bodyPr/>
                    <a:lstStyle/>
                    <a:p>
                      <a:r>
                        <a:rPr lang="en-US" sz="2800" dirty="0" smtClean="0"/>
                        <a:t>Block F</a:t>
                      </a:r>
                      <a:endParaRPr lang="en-US" sz="2800" dirty="0"/>
                    </a:p>
                  </a:txBody>
                  <a:tcPr marL="80010" marR="80010" marT="40005" marB="40005"/>
                </a:tc>
              </a:tr>
              <a:tr h="1356001">
                <a:tc>
                  <a:txBody>
                    <a:bodyPr/>
                    <a:lstStyle/>
                    <a:p>
                      <a:r>
                        <a:rPr lang="en-US" sz="2800" dirty="0" smtClean="0"/>
                        <a:t># of Unmatched</a:t>
                      </a:r>
                      <a:r>
                        <a:rPr lang="en-US" sz="2800" baseline="0" dirty="0" smtClean="0"/>
                        <a:t> Ports</a:t>
                      </a:r>
                      <a:endParaRPr lang="en-US" sz="2800" dirty="0"/>
                    </a:p>
                  </a:txBody>
                  <a:tcPr marL="80010" marR="80010" marT="40005" marB="40005"/>
                </a:tc>
                <a:tc>
                  <a:txBody>
                    <a:bodyPr/>
                    <a:lstStyle/>
                    <a:p>
                      <a:r>
                        <a:rPr lang="en-US" sz="2800" dirty="0" smtClean="0"/>
                        <a:t>10</a:t>
                      </a:r>
                      <a:endParaRPr lang="en-US" sz="2800" dirty="0"/>
                    </a:p>
                  </a:txBody>
                  <a:tcPr marL="80010" marR="80010" marT="40005" marB="40005"/>
                </a:tc>
                <a:tc>
                  <a:txBody>
                    <a:bodyPr/>
                    <a:lstStyle/>
                    <a:p>
                      <a:r>
                        <a:rPr lang="en-US" sz="2800" dirty="0" smtClean="0"/>
                        <a:t>15</a:t>
                      </a:r>
                      <a:endParaRPr lang="en-US" sz="2800" dirty="0"/>
                    </a:p>
                  </a:txBody>
                  <a:tcPr marL="80010" marR="80010" marT="40005" marB="40005"/>
                </a:tc>
                <a:tc>
                  <a:txBody>
                    <a:bodyPr/>
                    <a:lstStyle/>
                    <a:p>
                      <a:r>
                        <a:rPr lang="en-US" sz="2800" b="1" dirty="0" smtClean="0"/>
                        <a:t>0</a:t>
                      </a:r>
                      <a:endParaRPr lang="en-US" sz="2800" b="1" dirty="0"/>
                    </a:p>
                  </a:txBody>
                  <a:tcPr marL="80010" marR="80010" marT="40005" marB="40005"/>
                </a:tc>
                <a:tc>
                  <a:txBody>
                    <a:bodyPr/>
                    <a:lstStyle/>
                    <a:p>
                      <a:r>
                        <a:rPr lang="en-US" sz="2800" dirty="0" smtClean="0"/>
                        <a:t>26</a:t>
                      </a:r>
                      <a:endParaRPr lang="en-US" sz="2800" dirty="0"/>
                    </a:p>
                  </a:txBody>
                  <a:tcPr marL="80010" marR="80010" marT="40005" marB="40005"/>
                </a:tc>
                <a:tc>
                  <a:txBody>
                    <a:bodyPr/>
                    <a:lstStyle/>
                    <a:p>
                      <a:r>
                        <a:rPr lang="en-US" sz="2800" dirty="0" smtClean="0"/>
                        <a:t>93</a:t>
                      </a:r>
                      <a:endParaRPr lang="en-US" sz="2800" dirty="0"/>
                    </a:p>
                  </a:txBody>
                  <a:tcPr marL="80010" marR="80010" marT="40005" marB="40005"/>
                </a:tc>
                <a:tc>
                  <a:txBody>
                    <a:bodyPr/>
                    <a:lstStyle/>
                    <a:p>
                      <a:r>
                        <a:rPr lang="en-US" sz="2800" dirty="0" smtClean="0"/>
                        <a:t>155</a:t>
                      </a:r>
                      <a:endParaRPr lang="en-US" sz="2800" dirty="0"/>
                    </a:p>
                  </a:txBody>
                  <a:tcPr marL="80010" marR="80010" marT="40005" marB="40005"/>
                </a:tc>
              </a:tr>
              <a:tr h="930589">
                <a:tc>
                  <a:txBody>
                    <a:bodyPr/>
                    <a:lstStyle/>
                    <a:p>
                      <a:r>
                        <a:rPr lang="en-US" sz="2800" dirty="0" smtClean="0"/>
                        <a:t>Weeks of Rework</a:t>
                      </a:r>
                      <a:endParaRPr lang="en-US" sz="2800" dirty="0"/>
                    </a:p>
                  </a:txBody>
                  <a:tcPr marL="80010" marR="80010" marT="40005" marB="40005"/>
                </a:tc>
                <a:tc>
                  <a:txBody>
                    <a:bodyPr/>
                    <a:lstStyle/>
                    <a:p>
                      <a:r>
                        <a:rPr lang="en-US" sz="2800" dirty="0" smtClean="0"/>
                        <a:t>1</a:t>
                      </a:r>
                      <a:endParaRPr lang="en-US" sz="2800" dirty="0"/>
                    </a:p>
                  </a:txBody>
                  <a:tcPr marL="80010" marR="80010" marT="40005" marB="40005"/>
                </a:tc>
                <a:tc>
                  <a:txBody>
                    <a:bodyPr/>
                    <a:lstStyle/>
                    <a:p>
                      <a:r>
                        <a:rPr lang="en-US" sz="2800" dirty="0" smtClean="0"/>
                        <a:t>1</a:t>
                      </a:r>
                      <a:endParaRPr lang="en-US" sz="2800" dirty="0"/>
                    </a:p>
                  </a:txBody>
                  <a:tcPr marL="80010" marR="80010" marT="40005" marB="40005"/>
                </a:tc>
                <a:tc>
                  <a:txBody>
                    <a:bodyPr/>
                    <a:lstStyle/>
                    <a:p>
                      <a:r>
                        <a:rPr lang="en-US" sz="2800" b="1" dirty="0" smtClean="0"/>
                        <a:t>0</a:t>
                      </a:r>
                      <a:endParaRPr lang="en-US" sz="2800" b="1" dirty="0"/>
                    </a:p>
                  </a:txBody>
                  <a:tcPr marL="80010" marR="80010" marT="40005" marB="40005"/>
                </a:tc>
                <a:tc>
                  <a:txBody>
                    <a:bodyPr/>
                    <a:lstStyle/>
                    <a:p>
                      <a:r>
                        <a:rPr lang="en-US" sz="2800" dirty="0" smtClean="0"/>
                        <a:t>1</a:t>
                      </a:r>
                      <a:endParaRPr lang="en-US" sz="2800" dirty="0"/>
                    </a:p>
                  </a:txBody>
                  <a:tcPr marL="80010" marR="80010" marT="40005" marB="40005"/>
                </a:tc>
                <a:tc>
                  <a:txBody>
                    <a:bodyPr/>
                    <a:lstStyle/>
                    <a:p>
                      <a:r>
                        <a:rPr lang="en-US" sz="2800" dirty="0" smtClean="0"/>
                        <a:t>2</a:t>
                      </a:r>
                      <a:endParaRPr lang="en-US" sz="2800" dirty="0"/>
                    </a:p>
                  </a:txBody>
                  <a:tcPr marL="80010" marR="80010" marT="40005" marB="40005"/>
                </a:tc>
                <a:tc>
                  <a:txBody>
                    <a:bodyPr/>
                    <a:lstStyle/>
                    <a:p>
                      <a:r>
                        <a:rPr lang="en-US" sz="2800" dirty="0" smtClean="0"/>
                        <a:t>3</a:t>
                      </a:r>
                      <a:endParaRPr lang="en-US" sz="2800" dirty="0"/>
                    </a:p>
                  </a:txBody>
                  <a:tcPr marL="80010" marR="80010" marT="40005" marB="40005"/>
                </a:tc>
              </a:tr>
            </a:tbl>
          </a:graphicData>
        </a:graphic>
      </p:graphicFrame>
      <p:sp>
        <p:nvSpPr>
          <p:cNvPr id="196" name="TextBox 195"/>
          <p:cNvSpPr txBox="1"/>
          <p:nvPr/>
        </p:nvSpPr>
        <p:spPr>
          <a:xfrm>
            <a:off x="16091276" y="34471868"/>
            <a:ext cx="16057102" cy="3597139"/>
          </a:xfrm>
          <a:prstGeom prst="rect">
            <a:avLst/>
          </a:prstGeom>
          <a:ln/>
          <a:effectLst>
            <a:glow rad="139700">
              <a:schemeClr val="accent6">
                <a:satMod val="175000"/>
                <a:alpha val="40000"/>
              </a:schemeClr>
            </a:glow>
          </a:effectLst>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4800" b="1" dirty="0"/>
              <a:t>Conclusion</a:t>
            </a:r>
          </a:p>
          <a:p>
            <a:pPr algn="ctr"/>
            <a:endParaRPr lang="en-US" sz="1575" dirty="0"/>
          </a:p>
          <a:p>
            <a:pPr marL="600098" indent="-600098">
              <a:buFont typeface="Arial" panose="020B0604020202020204" pitchFamily="34" charset="0"/>
              <a:buChar char="•"/>
            </a:pPr>
            <a:r>
              <a:rPr lang="en-US" sz="3000" dirty="0"/>
              <a:t>This method only requires the Timing Tool to check Block Port Timing between Top Level and Block Level Timing as soon as ZWL. </a:t>
            </a:r>
          </a:p>
          <a:p>
            <a:pPr marL="600098" indent="-600098">
              <a:buFont typeface="Arial" panose="020B0604020202020204" pitchFamily="34" charset="0"/>
              <a:buChar char="•"/>
            </a:pPr>
            <a:r>
              <a:rPr lang="en-US" sz="3000" dirty="0"/>
              <a:t>By having compared results, the timing engineer can investigate discrepancies early on instead of waiting for top level  to be mature enough. </a:t>
            </a:r>
          </a:p>
          <a:p>
            <a:pPr marL="600098" indent="-600098">
              <a:buFont typeface="Arial" panose="020B0604020202020204" pitchFamily="34" charset="0"/>
              <a:buChar char="•"/>
            </a:pPr>
            <a:r>
              <a:rPr lang="en-US" sz="3000" dirty="0"/>
              <a:t>Can potentially save weeks from schedule and </a:t>
            </a:r>
            <a:r>
              <a:rPr lang="en-US" sz="3000" dirty="0" smtClean="0"/>
              <a:t>resource</a:t>
            </a:r>
          </a:p>
          <a:p>
            <a:pPr marL="600098" indent="-600098">
              <a:buFont typeface="Arial" panose="020B0604020202020204" pitchFamily="34" charset="0"/>
              <a:buChar char="•"/>
            </a:pPr>
            <a:endParaRPr lang="en-US" sz="1400" dirty="0" smtClean="0"/>
          </a:p>
        </p:txBody>
      </p:sp>
      <p:sp>
        <p:nvSpPr>
          <p:cNvPr id="197" name="TextBox 196"/>
          <p:cNvSpPr txBox="1"/>
          <p:nvPr/>
        </p:nvSpPr>
        <p:spPr>
          <a:xfrm>
            <a:off x="7794374" y="27347610"/>
            <a:ext cx="1651921" cy="1129412"/>
          </a:xfrm>
          <a:prstGeom prst="rect">
            <a:avLst/>
          </a:prstGeom>
          <a:noFill/>
        </p:spPr>
        <p:txBody>
          <a:bodyPr wrap="square" rtlCol="0">
            <a:spAutoFit/>
          </a:bodyPr>
          <a:lstStyle/>
          <a:p>
            <a:r>
              <a:rPr lang="en-US" dirty="0" smtClean="0">
                <a:ln w="0"/>
                <a:solidFill>
                  <a:schemeClr val="accent1"/>
                </a:solidFill>
                <a:effectLst>
                  <a:outerShdw blurRad="38100" dist="25400" dir="5400000" algn="ctr" rotWithShape="0">
                    <a:srgbClr val="6E747A">
                      <a:alpha val="43000"/>
                    </a:srgbClr>
                  </a:outerShdw>
                </a:effectLst>
              </a:rPr>
              <a:t>OR</a:t>
            </a:r>
            <a:endParaRPr lang="en-US" dirty="0">
              <a:ln w="0"/>
              <a:solidFill>
                <a:schemeClr val="accent1"/>
              </a:solidFill>
              <a:effectLst>
                <a:outerShdw blurRad="38100" dist="25400" dir="5400000" algn="ctr" rotWithShape="0">
                  <a:srgbClr val="6E747A">
                    <a:alpha val="43000"/>
                  </a:srgbClr>
                </a:outerShdw>
              </a:effectLst>
            </a:endParaRPr>
          </a:p>
        </p:txBody>
      </p:sp>
      <p:grpSp>
        <p:nvGrpSpPr>
          <p:cNvPr id="198" name="Group 197"/>
          <p:cNvGrpSpPr/>
          <p:nvPr/>
        </p:nvGrpSpPr>
        <p:grpSpPr>
          <a:xfrm>
            <a:off x="17308428" y="21169575"/>
            <a:ext cx="6736851" cy="3948508"/>
            <a:chOff x="17342977" y="6834453"/>
            <a:chExt cx="3558307" cy="2697842"/>
          </a:xfrm>
        </p:grpSpPr>
        <p:sp>
          <p:nvSpPr>
            <p:cNvPr id="199" name="Rectangle 198"/>
            <p:cNvSpPr/>
            <p:nvPr/>
          </p:nvSpPr>
          <p:spPr>
            <a:xfrm>
              <a:off x="17342977" y="6865360"/>
              <a:ext cx="2841033" cy="2666935"/>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800">
                <a:solidFill>
                  <a:schemeClr val="tx1"/>
                </a:solidFill>
              </a:endParaRPr>
            </a:p>
          </p:txBody>
        </p:sp>
        <p:grpSp>
          <p:nvGrpSpPr>
            <p:cNvPr id="200" name="Group 199"/>
            <p:cNvGrpSpPr/>
            <p:nvPr/>
          </p:nvGrpSpPr>
          <p:grpSpPr>
            <a:xfrm>
              <a:off x="19546238" y="7766906"/>
              <a:ext cx="632033" cy="998185"/>
              <a:chOff x="5268686" y="2081349"/>
              <a:chExt cx="269965" cy="483530"/>
            </a:xfrm>
          </p:grpSpPr>
          <p:sp>
            <p:nvSpPr>
              <p:cNvPr id="205" name="Rectangle 204"/>
              <p:cNvSpPr/>
              <p:nvPr/>
            </p:nvSpPr>
            <p:spPr>
              <a:xfrm>
                <a:off x="5268686" y="2081349"/>
                <a:ext cx="269965" cy="4835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206" name="Straight Connector 205"/>
              <p:cNvCxnSpPr>
                <a:stCxn id="205" idx="1"/>
              </p:cNvCxnSpPr>
              <p:nvPr/>
            </p:nvCxnSpPr>
            <p:spPr>
              <a:xfrm>
                <a:off x="5268686" y="2323114"/>
                <a:ext cx="156754" cy="80452"/>
              </a:xfrm>
              <a:prstGeom prst="line">
                <a:avLst/>
              </a:prstGeom>
            </p:spPr>
            <p:style>
              <a:lnRef idx="1">
                <a:schemeClr val="dk1"/>
              </a:lnRef>
              <a:fillRef idx="0">
                <a:schemeClr val="dk1"/>
              </a:fillRef>
              <a:effectRef idx="0">
                <a:schemeClr val="dk1"/>
              </a:effectRef>
              <a:fontRef idx="minor">
                <a:schemeClr val="tx1"/>
              </a:fontRef>
            </p:style>
          </p:cxnSp>
          <p:cxnSp>
            <p:nvCxnSpPr>
              <p:cNvPr id="207" name="Straight Connector 206"/>
              <p:cNvCxnSpPr/>
              <p:nvPr/>
            </p:nvCxnSpPr>
            <p:spPr>
              <a:xfrm flipV="1">
                <a:off x="5268686" y="2403566"/>
                <a:ext cx="134982" cy="60960"/>
              </a:xfrm>
              <a:prstGeom prst="line">
                <a:avLst/>
              </a:prstGeom>
            </p:spPr>
            <p:style>
              <a:lnRef idx="1">
                <a:schemeClr val="dk1"/>
              </a:lnRef>
              <a:fillRef idx="0">
                <a:schemeClr val="dk1"/>
              </a:fillRef>
              <a:effectRef idx="0">
                <a:schemeClr val="dk1"/>
              </a:effectRef>
              <a:fontRef idx="minor">
                <a:schemeClr val="tx1"/>
              </a:fontRef>
            </p:style>
          </p:cxnSp>
        </p:grpSp>
        <p:sp>
          <p:nvSpPr>
            <p:cNvPr id="201" name="Cloud 200"/>
            <p:cNvSpPr/>
            <p:nvPr/>
          </p:nvSpPr>
          <p:spPr>
            <a:xfrm>
              <a:off x="17978025" y="7762009"/>
              <a:ext cx="926913" cy="825376"/>
            </a:xfrm>
            <a:prstGeom prst="cloud">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800">
                <a:solidFill>
                  <a:schemeClr val="tx1"/>
                </a:solidFill>
              </a:endParaRPr>
            </a:p>
          </p:txBody>
        </p:sp>
        <p:cxnSp>
          <p:nvCxnSpPr>
            <p:cNvPr id="202" name="Straight Arrow Connector 201"/>
            <p:cNvCxnSpPr/>
            <p:nvPr/>
          </p:nvCxnSpPr>
          <p:spPr>
            <a:xfrm flipV="1">
              <a:off x="18921925" y="8104157"/>
              <a:ext cx="651132" cy="9594"/>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sp>
          <p:nvSpPr>
            <p:cNvPr id="203" name="TextBox 202"/>
            <p:cNvSpPr txBox="1"/>
            <p:nvPr/>
          </p:nvSpPr>
          <p:spPr>
            <a:xfrm>
              <a:off x="19662460" y="6834453"/>
              <a:ext cx="1238824" cy="399551"/>
            </a:xfrm>
            <a:prstGeom prst="rect">
              <a:avLst/>
            </a:prstGeom>
            <a:noFill/>
          </p:spPr>
          <p:txBody>
            <a:bodyPr wrap="square" rtlCol="0">
              <a:spAutoFit/>
            </a:bodyPr>
            <a:lstStyle/>
            <a:p>
              <a:r>
                <a:rPr lang="en-US" sz="3200" dirty="0"/>
                <a:t>Block</a:t>
              </a:r>
            </a:p>
          </p:txBody>
        </p:sp>
        <p:cxnSp>
          <p:nvCxnSpPr>
            <p:cNvPr id="204" name="Straight Arrow Connector 203"/>
            <p:cNvCxnSpPr/>
            <p:nvPr/>
          </p:nvCxnSpPr>
          <p:spPr>
            <a:xfrm flipV="1">
              <a:off x="17353712" y="8099360"/>
              <a:ext cx="651132" cy="9594"/>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grpSp>
      <p:sp>
        <p:nvSpPr>
          <p:cNvPr id="192" name="TextBox 191"/>
          <p:cNvSpPr txBox="1"/>
          <p:nvPr/>
        </p:nvSpPr>
        <p:spPr>
          <a:xfrm>
            <a:off x="17631435" y="22183456"/>
            <a:ext cx="837849" cy="999954"/>
          </a:xfrm>
          <a:prstGeom prst="rect">
            <a:avLst/>
          </a:prstGeom>
          <a:noFill/>
        </p:spPr>
        <p:txBody>
          <a:bodyPr wrap="square" rtlCol="0">
            <a:spAutoFit/>
          </a:bodyPr>
          <a:lstStyle/>
          <a:p>
            <a:r>
              <a:rPr lang="en-US" sz="5898" dirty="0">
                <a:solidFill>
                  <a:srgbClr val="00B050"/>
                </a:solidFill>
                <a:latin typeface="Wingdings" panose="05000000000000000000" pitchFamily="2" charset="2"/>
              </a:rPr>
              <a:t>ü</a:t>
            </a:r>
          </a:p>
        </p:txBody>
      </p:sp>
    </p:spTree>
    <p:extLst>
      <p:ext uri="{BB962C8B-B14F-4D97-AF65-F5344CB8AC3E}">
        <p14:creationId xmlns:p14="http://schemas.microsoft.com/office/powerpoint/2010/main" val="957830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12983</TotalTime>
  <Words>1014</Words>
  <Application>Microsoft Office PowerPoint</Application>
  <PresentationFormat>Custom</PresentationFormat>
  <Paragraphs>175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Courier New</vt:lpstr>
      <vt:lpstr>Wingdings</vt:lpstr>
      <vt:lpstr>Office Theme</vt:lpstr>
      <vt:lpstr>PowerPoint Presentation</vt:lpstr>
    </vt:vector>
  </TitlesOfParts>
  <Company>GlobalFoundires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Fong, Patricia</dc:creator>
  <cp:lastModifiedBy>Fong, Patricia</cp:lastModifiedBy>
  <cp:revision>43</cp:revision>
  <dcterms:created xsi:type="dcterms:W3CDTF">2019-04-01T23:30:32Z</dcterms:created>
  <dcterms:modified xsi:type="dcterms:W3CDTF">2019-04-30T20:35:38Z</dcterms:modified>
</cp:coreProperties>
</file>